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56" r:id="rId2"/>
    <p:sldId id="257" r:id="rId3"/>
    <p:sldId id="298" r:id="rId4"/>
    <p:sldId id="295" r:id="rId5"/>
    <p:sldId id="275" r:id="rId6"/>
    <p:sldId id="258" r:id="rId7"/>
    <p:sldId id="264" r:id="rId8"/>
    <p:sldId id="277" r:id="rId9"/>
    <p:sldId id="296" r:id="rId10"/>
    <p:sldId id="297" r:id="rId11"/>
    <p:sldId id="278" r:id="rId12"/>
    <p:sldId id="262" r:id="rId13"/>
    <p:sldId id="259" r:id="rId14"/>
    <p:sldId id="260" r:id="rId15"/>
    <p:sldId id="290" r:id="rId16"/>
    <p:sldId id="272" r:id="rId17"/>
    <p:sldId id="281" r:id="rId18"/>
    <p:sldId id="292" r:id="rId19"/>
    <p:sldId id="282" r:id="rId20"/>
    <p:sldId id="287" r:id="rId21"/>
    <p:sldId id="286" r:id="rId22"/>
    <p:sldId id="285" r:id="rId23"/>
    <p:sldId id="284" r:id="rId24"/>
    <p:sldId id="289" r:id="rId25"/>
    <p:sldId id="294" r:id="rId26"/>
    <p:sldId id="288" r:id="rId27"/>
    <p:sldId id="261" r:id="rId28"/>
    <p:sldId id="299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0B1D28-ACBA-417B-ABDA-B8F12BE55337}">
          <p14:sldIdLst>
            <p14:sldId id="256"/>
            <p14:sldId id="257"/>
            <p14:sldId id="298"/>
            <p14:sldId id="295"/>
            <p14:sldId id="275"/>
            <p14:sldId id="258"/>
            <p14:sldId id="264"/>
            <p14:sldId id="277"/>
            <p14:sldId id="296"/>
            <p14:sldId id="297"/>
            <p14:sldId id="278"/>
            <p14:sldId id="262"/>
            <p14:sldId id="259"/>
            <p14:sldId id="260"/>
            <p14:sldId id="290"/>
            <p14:sldId id="272"/>
            <p14:sldId id="281"/>
            <p14:sldId id="292"/>
            <p14:sldId id="282"/>
            <p14:sldId id="287"/>
            <p14:sldId id="286"/>
            <p14:sldId id="285"/>
            <p14:sldId id="284"/>
            <p14:sldId id="289"/>
            <p14:sldId id="294"/>
            <p14:sldId id="288"/>
            <p14:sldId id="261"/>
            <p14:sldId id="29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 varScale="1">
        <p:scale>
          <a:sx n="68" d="100"/>
          <a:sy n="68" d="100"/>
        </p:scale>
        <p:origin x="5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9E97-9DE8-4FE5-AF95-6C4E436C1A34}" type="datetimeFigureOut">
              <a:rPr lang="en-US" smtClean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27EAD-9139-4AC5-8B1D-A2988DB9A9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303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9E97-9DE8-4FE5-AF95-6C4E436C1A34}" type="datetimeFigureOut">
              <a:rPr lang="en-US" smtClean="0"/>
              <a:t>3/17/2021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27EAD-9139-4AC5-8B1D-A2988DB9A9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78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9E97-9DE8-4FE5-AF95-6C4E436C1A34}" type="datetimeFigureOut">
              <a:rPr lang="en-US" smtClean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27EAD-9139-4AC5-8B1D-A2988DB9A9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699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9E97-9DE8-4FE5-AF95-6C4E436C1A34}" type="datetimeFigureOut">
              <a:rPr lang="en-US" smtClean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27EAD-9139-4AC5-8B1D-A2988DB9A9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156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9E97-9DE8-4FE5-AF95-6C4E436C1A34}" type="datetimeFigureOut">
              <a:rPr lang="en-US" smtClean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27EAD-9139-4AC5-8B1D-A2988DB9A9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169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9E97-9DE8-4FE5-AF95-6C4E436C1A34}" type="datetimeFigureOut">
              <a:rPr lang="en-US" smtClean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27EAD-9139-4AC5-8B1D-A2988DB9A9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953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9E97-9DE8-4FE5-AF95-6C4E436C1A34}" type="datetimeFigureOut">
              <a:rPr lang="en-US" smtClean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27EAD-9139-4AC5-8B1D-A2988DB9A9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15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9E97-9DE8-4FE5-AF95-6C4E436C1A34}" type="datetimeFigureOut">
              <a:rPr lang="en-US" smtClean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27EAD-9139-4AC5-8B1D-A2988DB9A9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518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9E97-9DE8-4FE5-AF95-6C4E436C1A34}" type="datetimeFigureOut">
              <a:rPr lang="en-US" smtClean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27EAD-9139-4AC5-8B1D-A2988DB9A9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29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9E97-9DE8-4FE5-AF95-6C4E436C1A34}" type="datetimeFigureOut">
              <a:rPr lang="en-US" smtClean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A6327EAD-9139-4AC5-8B1D-A2988DB9A9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531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9E97-9DE8-4FE5-AF95-6C4E436C1A34}" type="datetimeFigureOut">
              <a:rPr lang="en-US" smtClean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27EAD-9139-4AC5-8B1D-A2988DB9A9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96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9E97-9DE8-4FE5-AF95-6C4E436C1A34}" type="datetimeFigureOut">
              <a:rPr lang="en-US" smtClean="0"/>
              <a:t>3/17/2021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27EAD-9139-4AC5-8B1D-A2988DB9A9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14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9E97-9DE8-4FE5-AF95-6C4E436C1A34}" type="datetimeFigureOut">
              <a:rPr lang="en-US" smtClean="0"/>
              <a:t>3/17/2021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27EAD-9139-4AC5-8B1D-A2988DB9A9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675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9E97-9DE8-4FE5-AF95-6C4E436C1A34}" type="datetimeFigureOut">
              <a:rPr lang="en-US" smtClean="0"/>
              <a:t>3/17/2021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27EAD-9139-4AC5-8B1D-A2988DB9A9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599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9E97-9DE8-4FE5-AF95-6C4E436C1A34}" type="datetimeFigureOut">
              <a:rPr lang="en-US" smtClean="0"/>
              <a:t>3/17/2021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27EAD-9139-4AC5-8B1D-A2988DB9A9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808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9E97-9DE8-4FE5-AF95-6C4E436C1A34}" type="datetimeFigureOut">
              <a:rPr lang="en-US" smtClean="0"/>
              <a:t>3/17/2021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27EAD-9139-4AC5-8B1D-A2988DB9A9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624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9E97-9DE8-4FE5-AF95-6C4E436C1A34}" type="datetimeFigureOut">
              <a:rPr lang="en-US" smtClean="0"/>
              <a:t>3/17/2021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27EAD-9139-4AC5-8B1D-A2988DB9A9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4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B69E97-9DE8-4FE5-AF95-6C4E436C1A34}" type="datetimeFigureOut">
              <a:rPr lang="en-US" smtClean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6327EAD-9139-4AC5-8B1D-A2988DB9A9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9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  <p:sldLayoutId id="214748381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John_Smith@TomsSchool.co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12D25-87EE-4174-9AB0-6667678EE5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704207"/>
            <a:ext cx="8574622" cy="2616199"/>
          </a:xfrm>
        </p:spPr>
        <p:txBody>
          <a:bodyPr/>
          <a:lstStyle/>
          <a:p>
            <a:pPr algn="l"/>
            <a:r>
              <a:rPr lang="en-US" sz="4800" dirty="0"/>
              <a:t>GES </a:t>
            </a:r>
            <a:r>
              <a:rPr lang="en-US" sz="4800" dirty="0" err="1"/>
              <a:t>SpED</a:t>
            </a:r>
            <a:br>
              <a:rPr lang="en-US" dirty="0"/>
            </a:br>
            <a:r>
              <a:rPr lang="en-US" dirty="0"/>
              <a:t>Digital Literacy Workshop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E661A5-D071-41B0-A2E8-A90DA51826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900036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en-US" sz="2300" dirty="0"/>
              <a:t>Wednesday February 24</a:t>
            </a:r>
            <a:r>
              <a:rPr lang="en-US" sz="2300" baseline="30000" dirty="0"/>
              <a:t>th</a:t>
            </a:r>
            <a:r>
              <a:rPr lang="en-US" sz="2300" dirty="0"/>
              <a:t> – Friday February 26</a:t>
            </a:r>
            <a:r>
              <a:rPr lang="en-US" sz="2300" baseline="30000" dirty="0"/>
              <a:t>th</a:t>
            </a:r>
          </a:p>
          <a:p>
            <a:pPr algn="ctr"/>
            <a:endParaRPr lang="en-US" sz="3200" b="1" baseline="30000" dirty="0"/>
          </a:p>
          <a:p>
            <a:pPr algn="ctr">
              <a:spcAft>
                <a:spcPts val="200"/>
              </a:spcAft>
            </a:pPr>
            <a:r>
              <a:rPr lang="en-US" sz="5100" b="1" baseline="30000" dirty="0"/>
              <a:t>Presented by Blue Sea Consulting </a:t>
            </a:r>
          </a:p>
          <a:p>
            <a:pPr algn="ctr">
              <a:spcAft>
                <a:spcPts val="200"/>
              </a:spcAft>
            </a:pPr>
            <a:r>
              <a:rPr lang="en-US" sz="4100" b="1" baseline="30000" dirty="0"/>
              <a:t>in partnership with CHIP International</a:t>
            </a:r>
            <a:endParaRPr lang="en-US" sz="4100" b="1" dirty="0"/>
          </a:p>
        </p:txBody>
      </p:sp>
    </p:spTree>
    <p:extLst>
      <p:ext uri="{BB962C8B-B14F-4D97-AF65-F5344CB8AC3E}">
        <p14:creationId xmlns:p14="http://schemas.microsoft.com/office/powerpoint/2010/main" val="3985201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DAC9D-4AAC-46F9-AC99-39A16389F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8837"/>
          </a:xfrm>
        </p:spPr>
        <p:txBody>
          <a:bodyPr>
            <a:normAutofit/>
          </a:bodyPr>
          <a:lstStyle/>
          <a:p>
            <a:r>
              <a:rPr lang="en-US" dirty="0"/>
              <a:t>Airtel Bundles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72673-70B7-4B16-BB36-686F96943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1" y="1512932"/>
            <a:ext cx="7827974" cy="4100077"/>
          </a:xfrm>
        </p:spPr>
        <p:txBody>
          <a:bodyPr>
            <a:normAutofit fontScale="55000" lnSpcReduction="20000"/>
          </a:bodyPr>
          <a:lstStyle/>
          <a:p>
            <a:pPr marL="457200" lvl="1" indent="0">
              <a:buNone/>
            </a:pPr>
            <a:r>
              <a:rPr lang="en-US" sz="4400" dirty="0"/>
              <a:t>Code *700# - buy data, check bundles</a:t>
            </a:r>
          </a:p>
          <a:p>
            <a:pPr lvl="1"/>
            <a:endParaRPr lang="en-US" dirty="0"/>
          </a:p>
          <a:p>
            <a:pPr lvl="1"/>
            <a:r>
              <a:rPr lang="en-US" sz="3600" dirty="0"/>
              <a:t>0.25MB – 50p</a:t>
            </a:r>
          </a:p>
          <a:p>
            <a:pPr lvl="1"/>
            <a:r>
              <a:rPr lang="en-US" sz="3600" dirty="0"/>
              <a:t>2.65MB – GHS1</a:t>
            </a:r>
          </a:p>
          <a:p>
            <a:pPr lvl="1"/>
            <a:r>
              <a:rPr lang="en-US" sz="3600" dirty="0"/>
              <a:t>155MB – GHS2</a:t>
            </a:r>
          </a:p>
          <a:p>
            <a:pPr lvl="1"/>
            <a:r>
              <a:rPr lang="en-US" sz="3600" dirty="0"/>
              <a:t>625MB – GHS5</a:t>
            </a:r>
          </a:p>
          <a:p>
            <a:pPr lvl="1"/>
            <a:r>
              <a:rPr lang="en-US" sz="3600" dirty="0"/>
              <a:t>1.6GB – GHS10</a:t>
            </a:r>
          </a:p>
          <a:p>
            <a:pPr lvl="1"/>
            <a:r>
              <a:rPr lang="en-US" sz="3600" dirty="0"/>
              <a:t>43.GB – GHS20</a:t>
            </a:r>
          </a:p>
          <a:p>
            <a:pPr lvl="1"/>
            <a:r>
              <a:rPr lang="en-US" sz="3600" dirty="0"/>
              <a:t>10.4GB –GHS50</a:t>
            </a:r>
          </a:p>
          <a:p>
            <a:pPr lvl="1"/>
            <a:endParaRPr lang="en-US" sz="1700" dirty="0"/>
          </a:p>
          <a:p>
            <a:pPr marL="457200" lvl="1" indent="0">
              <a:buNone/>
            </a:pPr>
            <a:r>
              <a:rPr lang="en-US" sz="3300" b="1" dirty="0"/>
              <a:t>*Prices subject to change</a:t>
            </a:r>
          </a:p>
        </p:txBody>
      </p:sp>
    </p:spTree>
    <p:extLst>
      <p:ext uri="{BB962C8B-B14F-4D97-AF65-F5344CB8AC3E}">
        <p14:creationId xmlns:p14="http://schemas.microsoft.com/office/powerpoint/2010/main" val="3950622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DAC9D-4AAC-46F9-AC99-39A16389F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497059"/>
            <a:ext cx="8596668" cy="708837"/>
          </a:xfrm>
        </p:spPr>
        <p:txBody>
          <a:bodyPr>
            <a:normAutofit/>
          </a:bodyPr>
          <a:lstStyle/>
          <a:p>
            <a:r>
              <a:rPr lang="en-US" dirty="0"/>
              <a:t>Surfline MiFi Bundles (30-days)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72673-70B7-4B16-BB36-686F96943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454" y="1258241"/>
            <a:ext cx="8889091" cy="5240215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1.6GB - GHS10</a:t>
            </a:r>
          </a:p>
          <a:p>
            <a:pPr lvl="1"/>
            <a:r>
              <a:rPr lang="en-US" dirty="0"/>
              <a:t>3.2GB - GHS20</a:t>
            </a:r>
          </a:p>
          <a:p>
            <a:pPr lvl="1"/>
            <a:r>
              <a:rPr lang="en-US" dirty="0"/>
              <a:t>5GB - GHS30</a:t>
            </a:r>
          </a:p>
          <a:p>
            <a:pPr lvl="1"/>
            <a:r>
              <a:rPr lang="en-US" dirty="0"/>
              <a:t>7GB - GHS40</a:t>
            </a:r>
          </a:p>
          <a:p>
            <a:pPr lvl="1"/>
            <a:r>
              <a:rPr lang="en-US" dirty="0"/>
              <a:t>12GB - GHS70</a:t>
            </a:r>
          </a:p>
          <a:p>
            <a:pPr lvl="1"/>
            <a:r>
              <a:rPr lang="en-US" dirty="0"/>
              <a:t>30GB - GHS120</a:t>
            </a:r>
          </a:p>
          <a:p>
            <a:pPr lvl="1"/>
            <a:r>
              <a:rPr lang="en-US" dirty="0"/>
              <a:t>45GB - GHS185</a:t>
            </a:r>
          </a:p>
          <a:p>
            <a:pPr lvl="1"/>
            <a:r>
              <a:rPr lang="en-US" dirty="0"/>
              <a:t>65GB - GHS255…. up to 180GB for GHS305</a:t>
            </a:r>
          </a:p>
          <a:p>
            <a:pPr lvl="1"/>
            <a:endParaRPr lang="en-US" sz="800" dirty="0"/>
          </a:p>
          <a:p>
            <a:pPr marL="457200" lvl="1" indent="0">
              <a:buNone/>
            </a:pPr>
            <a:r>
              <a:rPr lang="en-US" sz="1800" b="1" dirty="0"/>
              <a:t>*Prices subject to change</a:t>
            </a:r>
          </a:p>
          <a:p>
            <a:pPr marL="457200" lvl="1" indent="0">
              <a:buNone/>
            </a:pPr>
            <a:r>
              <a:rPr lang="en-US" dirty="0"/>
              <a:t>Ref: https://www.surflinegh.com/personal/data-plans</a:t>
            </a:r>
          </a:p>
        </p:txBody>
      </p:sp>
    </p:spTree>
    <p:extLst>
      <p:ext uri="{BB962C8B-B14F-4D97-AF65-F5344CB8AC3E}">
        <p14:creationId xmlns:p14="http://schemas.microsoft.com/office/powerpoint/2010/main" val="97578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36A79-7D1E-490F-8B57-166E9160A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553329"/>
            <a:ext cx="8596668" cy="783265"/>
          </a:xfrm>
        </p:spPr>
        <p:txBody>
          <a:bodyPr>
            <a:normAutofit/>
          </a:bodyPr>
          <a:lstStyle/>
          <a:p>
            <a:r>
              <a:rPr lang="en-US" dirty="0"/>
              <a:t>Common Internet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B08EE-14D9-4779-BF24-FCE7C4FC0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5582" y="1467293"/>
            <a:ext cx="9748909" cy="49897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sz="3000" dirty="0"/>
              <a:t>Internet Applications include:</a:t>
            </a:r>
          </a:p>
          <a:p>
            <a:pPr marL="0" indent="0">
              <a:buNone/>
            </a:pPr>
            <a:endParaRPr lang="en-US" sz="1000" dirty="0"/>
          </a:p>
          <a:p>
            <a:pPr lvl="1"/>
            <a:r>
              <a:rPr lang="en-US" sz="2400" b="1" dirty="0"/>
              <a:t>Email</a:t>
            </a:r>
            <a:r>
              <a:rPr lang="en-US" sz="2400" dirty="0"/>
              <a:t> – used to send letters, correspondence, messages to an email address</a:t>
            </a:r>
          </a:p>
          <a:p>
            <a:pPr lvl="2"/>
            <a:r>
              <a:rPr lang="en-US" sz="2200" dirty="0"/>
              <a:t>E.g. </a:t>
            </a:r>
            <a:r>
              <a:rPr lang="en-US" sz="2200" dirty="0">
                <a:hlinkClick r:id="rId2"/>
              </a:rPr>
              <a:t>John_Smith@TomsSchool.com</a:t>
            </a:r>
            <a:endParaRPr lang="en-US" sz="2200" dirty="0"/>
          </a:p>
          <a:p>
            <a:pPr lvl="1"/>
            <a:r>
              <a:rPr lang="en-US" sz="2400" b="1" dirty="0"/>
              <a:t>Social media </a:t>
            </a:r>
            <a:r>
              <a:rPr lang="en-US" sz="2400" dirty="0"/>
              <a:t>– used to communicate with groups and friends</a:t>
            </a:r>
          </a:p>
          <a:p>
            <a:pPr lvl="2"/>
            <a:r>
              <a:rPr lang="en-US" sz="2200" dirty="0"/>
              <a:t>WhatsApp (future presentation), Share photos, video, chat, opinions, group calls, WhatsApp business account, Facebook integration</a:t>
            </a:r>
          </a:p>
          <a:p>
            <a:pPr lvl="1"/>
            <a:r>
              <a:rPr lang="en-US" sz="2400" dirty="0"/>
              <a:t>Education - Google Classroom, Canvas, Blackboard Learn, Schoology</a:t>
            </a:r>
          </a:p>
          <a:p>
            <a:pPr lvl="1"/>
            <a:r>
              <a:rPr lang="en-US" sz="2400" dirty="0"/>
              <a:t>Banking – used to transfer money, pay fees, check balances, buy Momo</a:t>
            </a:r>
          </a:p>
          <a:p>
            <a:pPr lvl="1"/>
            <a:r>
              <a:rPr lang="en-US" sz="2400" dirty="0"/>
              <a:t>Ride Share – Uber, Bolt</a:t>
            </a:r>
          </a:p>
          <a:p>
            <a:pPr lvl="1"/>
            <a:r>
              <a:rPr lang="en-US" sz="2400" dirty="0"/>
              <a:t>Maps – used for turn-by-turn directions, calculate distance/time to destinations</a:t>
            </a:r>
          </a:p>
        </p:txBody>
      </p:sp>
    </p:spTree>
    <p:extLst>
      <p:ext uri="{BB962C8B-B14F-4D97-AF65-F5344CB8AC3E}">
        <p14:creationId xmlns:p14="http://schemas.microsoft.com/office/powerpoint/2010/main" val="1617827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C5AC3-7448-4525-8DD3-955D2CF8F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24023"/>
          </a:xfrm>
        </p:spPr>
        <p:txBody>
          <a:bodyPr/>
          <a:lstStyle/>
          <a:p>
            <a:r>
              <a:rPr lang="en-US" dirty="0"/>
              <a:t>Video Conference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26884-7691-4BD7-A687-C13477E90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6634" y="1755380"/>
            <a:ext cx="9206390" cy="3124201"/>
          </a:xfrm>
        </p:spPr>
        <p:txBody>
          <a:bodyPr>
            <a:noAutofit/>
          </a:bodyPr>
          <a:lstStyle/>
          <a:p>
            <a:r>
              <a:rPr lang="en-US" sz="3200" b="1" dirty="0"/>
              <a:t>Zoom</a:t>
            </a:r>
          </a:p>
          <a:p>
            <a:r>
              <a:rPr lang="en-US" sz="3200" b="1" dirty="0"/>
              <a:t>WhatsApp</a:t>
            </a:r>
          </a:p>
          <a:p>
            <a:r>
              <a:rPr lang="en-US" sz="3200" dirty="0"/>
              <a:t>Google Meet</a:t>
            </a:r>
          </a:p>
          <a:p>
            <a:r>
              <a:rPr lang="en-US" sz="3200" dirty="0"/>
              <a:t>Skype</a:t>
            </a:r>
          </a:p>
          <a:p>
            <a:r>
              <a:rPr lang="en-US" sz="3200" dirty="0"/>
              <a:t>Microsoft Teams</a:t>
            </a:r>
          </a:p>
        </p:txBody>
      </p:sp>
    </p:spTree>
    <p:extLst>
      <p:ext uri="{BB962C8B-B14F-4D97-AF65-F5344CB8AC3E}">
        <p14:creationId xmlns:p14="http://schemas.microsoft.com/office/powerpoint/2010/main" val="2386183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29186-FC07-417F-9EF0-4C8707F52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59221"/>
          </a:xfrm>
        </p:spPr>
        <p:txBody>
          <a:bodyPr/>
          <a:lstStyle/>
          <a:p>
            <a:r>
              <a:rPr lang="en-US" dirty="0"/>
              <a:t>Using Zoom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F672E-0262-4FE5-9AA3-934978961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4732" y="1545021"/>
            <a:ext cx="8857869" cy="488767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Download Application</a:t>
            </a:r>
          </a:p>
          <a:p>
            <a:r>
              <a:rPr lang="en-US" dirty="0"/>
              <a:t>How to join a Zoom meeting as a Participant</a:t>
            </a:r>
          </a:p>
          <a:p>
            <a:pPr lvl="1"/>
            <a:r>
              <a:rPr lang="en-US" dirty="0"/>
              <a:t>Click link or enter meeting ID</a:t>
            </a:r>
          </a:p>
          <a:p>
            <a:r>
              <a:rPr lang="en-US" dirty="0"/>
              <a:t>Manage Audio &amp; Video</a:t>
            </a:r>
          </a:p>
          <a:p>
            <a:r>
              <a:rPr lang="en-US" dirty="0"/>
              <a:t>Audio &amp; Video Properties</a:t>
            </a:r>
          </a:p>
          <a:p>
            <a:r>
              <a:rPr lang="en-US" dirty="0"/>
              <a:t>Meeting Etiquette</a:t>
            </a:r>
          </a:p>
          <a:p>
            <a:r>
              <a:rPr lang="en-US" dirty="0"/>
              <a:t>Logging out of a Zoom meeting</a:t>
            </a:r>
          </a:p>
          <a:p>
            <a:r>
              <a:rPr lang="en-US" dirty="0"/>
              <a:t>How to create a Zoom account</a:t>
            </a:r>
          </a:p>
          <a:p>
            <a:r>
              <a:rPr lang="en-US" dirty="0"/>
              <a:t>How to Host a Zoom meeting</a:t>
            </a:r>
          </a:p>
          <a:p>
            <a:r>
              <a:rPr lang="en-US" dirty="0"/>
              <a:t>Managing Q&amp;A</a:t>
            </a:r>
          </a:p>
        </p:txBody>
      </p:sp>
    </p:spTree>
    <p:extLst>
      <p:ext uri="{BB962C8B-B14F-4D97-AF65-F5344CB8AC3E}">
        <p14:creationId xmlns:p14="http://schemas.microsoft.com/office/powerpoint/2010/main" val="1888018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CEEF0-213D-4C3D-B515-439CD2090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142999"/>
          </a:xfrm>
        </p:spPr>
        <p:txBody>
          <a:bodyPr>
            <a:normAutofit fontScale="90000"/>
          </a:bodyPr>
          <a:lstStyle/>
          <a:p>
            <a:r>
              <a:rPr lang="en-US" dirty="0"/>
              <a:t>Download Zoom App </a:t>
            </a:r>
            <a:br>
              <a:rPr lang="en-US" dirty="0"/>
            </a:br>
            <a:r>
              <a:rPr lang="en-US" dirty="0"/>
              <a:t>(Google Playstore or Apple App Store)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5D51D895-B2AD-40AC-9010-85F7D2EE4A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061" y="1937413"/>
            <a:ext cx="3946847" cy="4942531"/>
          </a:xfrm>
        </p:spPr>
      </p:pic>
    </p:spTree>
    <p:extLst>
      <p:ext uri="{BB962C8B-B14F-4D97-AF65-F5344CB8AC3E}">
        <p14:creationId xmlns:p14="http://schemas.microsoft.com/office/powerpoint/2010/main" val="869145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29186-FC07-417F-9EF0-4C8707F52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3011" y="634154"/>
            <a:ext cx="8596668" cy="611073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Join a Zoom meeting </a:t>
            </a:r>
            <a:r>
              <a:rPr lang="en-US" i="1" dirty="0"/>
              <a:t>(click link)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F672E-0262-4FE5-9AA3-934978961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0335"/>
            <a:ext cx="8596668" cy="469102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5D4ACA-0380-4641-BF78-7743785368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3011" y="1560550"/>
            <a:ext cx="9206356" cy="488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439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29186-FC07-417F-9EF0-4C8707F52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453" y="615319"/>
            <a:ext cx="9323193" cy="611073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Join a Zoom meeting </a:t>
            </a:r>
            <a:r>
              <a:rPr lang="en-US" i="1" dirty="0"/>
              <a:t>(enter meeting ID)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F672E-0262-4FE5-9AA3-934978961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0335"/>
            <a:ext cx="8596668" cy="469102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D9BF3C-2ABD-4412-B1C1-0D4043E8C6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2453" y="1598220"/>
            <a:ext cx="9953611" cy="390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126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29186-FC07-417F-9EF0-4C8707F52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59221"/>
          </a:xfrm>
        </p:spPr>
        <p:txBody>
          <a:bodyPr/>
          <a:lstStyle/>
          <a:p>
            <a:r>
              <a:rPr lang="en-US" dirty="0"/>
              <a:t>How to Join a Zoom meeting </a:t>
            </a:r>
            <a:r>
              <a:rPr lang="en-US" i="1" dirty="0"/>
              <a:t>(tollfree number)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F672E-0262-4FE5-9AA3-934978961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4732" y="1659987"/>
            <a:ext cx="8857869" cy="3835791"/>
          </a:xfrm>
        </p:spPr>
        <p:txBody>
          <a:bodyPr>
            <a:normAutofit/>
          </a:bodyPr>
          <a:lstStyle/>
          <a:p>
            <a:r>
              <a:rPr lang="en-US" sz="3200" dirty="0"/>
              <a:t>Dial tollfree number</a:t>
            </a:r>
          </a:p>
          <a:p>
            <a:pPr lvl="1"/>
            <a:r>
              <a:rPr lang="en-US" sz="3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030 708 4860 </a:t>
            </a:r>
          </a:p>
          <a:p>
            <a:pPr lvl="1"/>
            <a:r>
              <a:rPr lang="en-US" sz="3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030 708 4676</a:t>
            </a:r>
            <a:endParaRPr lang="en-US" sz="3200" dirty="0"/>
          </a:p>
          <a:p>
            <a:r>
              <a:rPr lang="en-US" sz="3200" dirty="0"/>
              <a:t>Enter meeting ID provided</a:t>
            </a:r>
          </a:p>
          <a:p>
            <a:r>
              <a:rPr lang="en-US" sz="3200" dirty="0"/>
              <a:t>Enter passcode provided</a:t>
            </a:r>
          </a:p>
        </p:txBody>
      </p:sp>
    </p:spTree>
    <p:extLst>
      <p:ext uri="{BB962C8B-B14F-4D97-AF65-F5344CB8AC3E}">
        <p14:creationId xmlns:p14="http://schemas.microsoft.com/office/powerpoint/2010/main" val="16005036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29186-FC07-417F-9EF0-4C8707F52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726311"/>
          </a:xfrm>
        </p:spPr>
        <p:txBody>
          <a:bodyPr/>
          <a:lstStyle/>
          <a:p>
            <a:r>
              <a:rPr lang="en-US" dirty="0"/>
              <a:t>Manage Audio &amp; Video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10D6F0BD-B0C8-4143-AEAD-6110E1605A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094" y="1412111"/>
            <a:ext cx="7550685" cy="5113551"/>
          </a:xfrm>
        </p:spPr>
      </p:pic>
    </p:spTree>
    <p:extLst>
      <p:ext uri="{BB962C8B-B14F-4D97-AF65-F5344CB8AC3E}">
        <p14:creationId xmlns:p14="http://schemas.microsoft.com/office/powerpoint/2010/main" val="157199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36A79-7D1E-490F-8B57-166E9160A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685801"/>
            <a:ext cx="10018714" cy="845288"/>
          </a:xfrm>
        </p:spPr>
        <p:txBody>
          <a:bodyPr/>
          <a:lstStyle/>
          <a:p>
            <a:r>
              <a:rPr lang="en-US" dirty="0"/>
              <a:t>Blue Sea Consulting Contact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B08EE-14D9-4779-BF24-FCE7C4FC0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4981" y="1637538"/>
            <a:ext cx="8564757" cy="4088013"/>
          </a:xfrm>
        </p:spPr>
        <p:txBody>
          <a:bodyPr>
            <a:normAutofit/>
          </a:bodyPr>
          <a:lstStyle/>
          <a:p>
            <a:r>
              <a:rPr lang="en-US" sz="2800" dirty="0"/>
              <a:t>Tel: 0249230792</a:t>
            </a:r>
          </a:p>
          <a:p>
            <a:r>
              <a:rPr lang="en-US" sz="2800" dirty="0"/>
              <a:t>Please send a WhatsApp message “Digital Learning” and your full name to number above</a:t>
            </a:r>
          </a:p>
          <a:p>
            <a:r>
              <a:rPr lang="en-US" sz="2800" dirty="0"/>
              <a:t>A WhatsApp group “Digital Learning”  has been created </a:t>
            </a:r>
          </a:p>
          <a:p>
            <a:r>
              <a:rPr lang="en-US" sz="2800" dirty="0"/>
              <a:t>You will be added to group as soon as your WhatsApp message is received. </a:t>
            </a:r>
          </a:p>
        </p:txBody>
      </p:sp>
    </p:spTree>
    <p:extLst>
      <p:ext uri="{BB962C8B-B14F-4D97-AF65-F5344CB8AC3E}">
        <p14:creationId xmlns:p14="http://schemas.microsoft.com/office/powerpoint/2010/main" val="17525682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29186-FC07-417F-9EF0-4C8707F52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726311"/>
          </a:xfrm>
        </p:spPr>
        <p:txBody>
          <a:bodyPr/>
          <a:lstStyle/>
          <a:p>
            <a:r>
              <a:rPr lang="en-US" dirty="0"/>
              <a:t>Audio &amp; Video Properties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CE17B02-F534-4C95-99A7-2672F75D14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83" y="1412111"/>
            <a:ext cx="8529699" cy="5182602"/>
          </a:xfrm>
        </p:spPr>
      </p:pic>
    </p:spTree>
    <p:extLst>
      <p:ext uri="{BB962C8B-B14F-4D97-AF65-F5344CB8AC3E}">
        <p14:creationId xmlns:p14="http://schemas.microsoft.com/office/powerpoint/2010/main" val="3457477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29186-FC07-417F-9EF0-4C8707F52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42058"/>
          </a:xfrm>
        </p:spPr>
        <p:txBody>
          <a:bodyPr/>
          <a:lstStyle/>
          <a:p>
            <a:r>
              <a:rPr lang="en-US" dirty="0"/>
              <a:t>Meeting Etiquette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F672E-0262-4FE5-9AA3-934978961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949" y="1783079"/>
            <a:ext cx="8672134" cy="4572000"/>
          </a:xfrm>
        </p:spPr>
        <p:txBody>
          <a:bodyPr>
            <a:noAutofit/>
          </a:bodyPr>
          <a:lstStyle/>
          <a:p>
            <a:r>
              <a:rPr lang="en-US" dirty="0"/>
              <a:t>Don't Be Late</a:t>
            </a:r>
          </a:p>
          <a:p>
            <a:pPr lvl="1"/>
            <a:r>
              <a:rPr lang="en-US" sz="1800" dirty="0"/>
              <a:t>Video meetings make it obvious when colleagues show up late, wasting the time of those who log in promptly</a:t>
            </a:r>
          </a:p>
          <a:p>
            <a:r>
              <a:rPr lang="en-US" dirty="0"/>
              <a:t>Turn on the Camera</a:t>
            </a:r>
          </a:p>
          <a:p>
            <a:r>
              <a:rPr lang="en-US" dirty="0"/>
              <a:t>Turn on the Audio</a:t>
            </a:r>
          </a:p>
          <a:p>
            <a:r>
              <a:rPr lang="en-US" dirty="0"/>
              <a:t>Mute/Unmute as necessary</a:t>
            </a:r>
          </a:p>
          <a:p>
            <a:r>
              <a:rPr lang="en-US" dirty="0"/>
              <a:t>Sit Still</a:t>
            </a:r>
          </a:p>
          <a:p>
            <a:r>
              <a:rPr lang="en-US" dirty="0"/>
              <a:t>No Eating</a:t>
            </a:r>
          </a:p>
          <a:p>
            <a:r>
              <a:rPr lang="en-US" dirty="0"/>
              <a:t>Get Good at Interrupting</a:t>
            </a:r>
          </a:p>
          <a:p>
            <a:r>
              <a:rPr lang="en-US" dirty="0"/>
              <a:t>Close the Door</a:t>
            </a:r>
          </a:p>
          <a:p>
            <a:r>
              <a:rPr lang="en-US" dirty="0"/>
              <a:t>Don't Multitask</a:t>
            </a:r>
          </a:p>
        </p:txBody>
      </p:sp>
    </p:spTree>
    <p:extLst>
      <p:ext uri="{BB962C8B-B14F-4D97-AF65-F5344CB8AC3E}">
        <p14:creationId xmlns:p14="http://schemas.microsoft.com/office/powerpoint/2010/main" val="24992215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29186-FC07-417F-9EF0-4C8707F52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07334"/>
          </a:xfrm>
        </p:spPr>
        <p:txBody>
          <a:bodyPr/>
          <a:lstStyle/>
          <a:p>
            <a:r>
              <a:rPr lang="en-US" dirty="0"/>
              <a:t>Logging out of a Zoom meeting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F40667E-9533-42DF-84B2-F5A62EAD24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554" y="1493838"/>
            <a:ext cx="7558004" cy="5138737"/>
          </a:xfrm>
        </p:spPr>
      </p:pic>
    </p:spTree>
    <p:extLst>
      <p:ext uri="{BB962C8B-B14F-4D97-AF65-F5344CB8AC3E}">
        <p14:creationId xmlns:p14="http://schemas.microsoft.com/office/powerpoint/2010/main" val="32260596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315EFEAD-A134-4F0B-B0E2-5FFBE9984A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775" y="1651357"/>
            <a:ext cx="8287784" cy="4704897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029186-FC07-417F-9EF0-4C8707F52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38200"/>
          </a:xfrm>
        </p:spPr>
        <p:txBody>
          <a:bodyPr/>
          <a:lstStyle/>
          <a:p>
            <a:r>
              <a:rPr lang="en-US" dirty="0"/>
              <a:t>How to create a Zoom account</a:t>
            </a:r>
          </a:p>
        </p:txBody>
      </p:sp>
    </p:spTree>
    <p:extLst>
      <p:ext uri="{BB962C8B-B14F-4D97-AF65-F5344CB8AC3E}">
        <p14:creationId xmlns:p14="http://schemas.microsoft.com/office/powerpoint/2010/main" val="8739949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29186-FC07-417F-9EF0-4C8707F52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38200"/>
          </a:xfrm>
        </p:spPr>
        <p:txBody>
          <a:bodyPr>
            <a:normAutofit/>
          </a:bodyPr>
          <a:lstStyle/>
          <a:p>
            <a:r>
              <a:rPr lang="en-US" dirty="0"/>
              <a:t>How to Host a Zoom meeting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59D4BC-8223-495C-B3D2-0CDCB07B69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213" y="1758165"/>
            <a:ext cx="2354318" cy="4924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5350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29186-FC07-417F-9EF0-4C8707F52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248" y="706821"/>
            <a:ext cx="10018713" cy="838200"/>
          </a:xfrm>
        </p:spPr>
        <p:txBody>
          <a:bodyPr>
            <a:normAutofit/>
          </a:bodyPr>
          <a:lstStyle/>
          <a:p>
            <a:r>
              <a:rPr lang="en-US" dirty="0"/>
              <a:t>How to Host a Zoom meeting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9A9E602-0B4E-4ACA-831F-617B2E1CD3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643" y="1712749"/>
            <a:ext cx="2387921" cy="5023846"/>
          </a:xfrm>
        </p:spPr>
      </p:pic>
    </p:spTree>
    <p:extLst>
      <p:ext uri="{BB962C8B-B14F-4D97-AF65-F5344CB8AC3E}">
        <p14:creationId xmlns:p14="http://schemas.microsoft.com/office/powerpoint/2010/main" val="40932603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29186-FC07-417F-9EF0-4C8707F52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38200"/>
          </a:xfrm>
        </p:spPr>
        <p:txBody>
          <a:bodyPr/>
          <a:lstStyle/>
          <a:p>
            <a:r>
              <a:rPr lang="en-US" dirty="0"/>
              <a:t>Managing Q&amp;A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F672E-0262-4FE5-9AA3-934978961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4026" y="2010507"/>
            <a:ext cx="9270186" cy="2836986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Set ground rules for Q&amp;A session</a:t>
            </a:r>
          </a:p>
          <a:p>
            <a:pPr lvl="1"/>
            <a:r>
              <a:rPr lang="en-US" sz="2800" dirty="0"/>
              <a:t>Raise hand</a:t>
            </a:r>
          </a:p>
          <a:p>
            <a:pPr lvl="1"/>
            <a:r>
              <a:rPr lang="en-US" sz="2800" dirty="0"/>
              <a:t>Type question in chat session</a:t>
            </a:r>
          </a:p>
          <a:p>
            <a:pPr lvl="1"/>
            <a:r>
              <a:rPr lang="en-US" sz="2800" dirty="0"/>
              <a:t>Be considerate of time constraints</a:t>
            </a:r>
          </a:p>
          <a:p>
            <a:pPr lvl="1"/>
            <a:r>
              <a:rPr lang="en-US" sz="2800" dirty="0"/>
              <a:t>Ask for further reference for in-depth answers</a:t>
            </a:r>
          </a:p>
        </p:txBody>
      </p:sp>
    </p:spTree>
    <p:extLst>
      <p:ext uri="{BB962C8B-B14F-4D97-AF65-F5344CB8AC3E}">
        <p14:creationId xmlns:p14="http://schemas.microsoft.com/office/powerpoint/2010/main" val="34450751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C37B7-A949-486E-8B99-BC9EED15B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477" y="2384474"/>
            <a:ext cx="9621046" cy="1044526"/>
          </a:xfrm>
        </p:spPr>
        <p:txBody>
          <a:bodyPr>
            <a:normAutofit/>
          </a:bodyPr>
          <a:lstStyle/>
          <a:p>
            <a:r>
              <a:rPr lang="en-US" sz="6000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7663458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C37B7-A949-486E-8B99-BC9EED15B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904" y="2171701"/>
            <a:ext cx="9621046" cy="1044526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C1D7D44-9413-407E-9973-3D359D546792}"/>
              </a:ext>
            </a:extLst>
          </p:cNvPr>
          <p:cNvSpPr txBox="1">
            <a:spLocks/>
          </p:cNvSpPr>
          <p:nvPr/>
        </p:nvSpPr>
        <p:spPr>
          <a:xfrm>
            <a:off x="1399904" y="3641774"/>
            <a:ext cx="9621046" cy="104452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>
                <a:solidFill>
                  <a:srgbClr val="0070C0"/>
                </a:solidFill>
              </a:rPr>
              <a:t>Blue Sea Consulting</a:t>
            </a:r>
          </a:p>
          <a:p>
            <a:r>
              <a:rPr lang="en-US" sz="2400" dirty="0">
                <a:solidFill>
                  <a:srgbClr val="0070C0"/>
                </a:solidFill>
              </a:rPr>
              <a:t>0249230792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822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36A79-7D1E-490F-8B57-166E9160A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685801"/>
            <a:ext cx="9699505" cy="845288"/>
          </a:xfrm>
        </p:spPr>
        <p:txBody>
          <a:bodyPr/>
          <a:lstStyle/>
          <a:p>
            <a:r>
              <a:rPr lang="en-US" dirty="0"/>
              <a:t>Course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B08EE-14D9-4779-BF24-FCE7C4FC0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4981" y="1637538"/>
            <a:ext cx="8564757" cy="3750388"/>
          </a:xfrm>
        </p:spPr>
        <p:txBody>
          <a:bodyPr>
            <a:normAutofit/>
          </a:bodyPr>
          <a:lstStyle/>
          <a:p>
            <a:r>
              <a:rPr lang="en-US" sz="2800" dirty="0"/>
              <a:t>Day 1 –Internet background, Internet Service Providers and bundles</a:t>
            </a:r>
          </a:p>
          <a:p>
            <a:r>
              <a:rPr lang="en-US" sz="2800" dirty="0"/>
              <a:t>Day 2 – Video Conferencing, Zoom</a:t>
            </a:r>
          </a:p>
          <a:p>
            <a:r>
              <a:rPr lang="en-US" sz="2800" dirty="0"/>
              <a:t>Day 3 – Video Conferencing, Zoom (</a:t>
            </a:r>
            <a:r>
              <a:rPr lang="en-US" sz="2800" dirty="0" err="1"/>
              <a:t>contd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35136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36A79-7D1E-490F-8B57-166E9160A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685801"/>
            <a:ext cx="10018714" cy="845288"/>
          </a:xfrm>
        </p:spPr>
        <p:txBody>
          <a:bodyPr/>
          <a:lstStyle/>
          <a:p>
            <a:r>
              <a:rPr lang="en-US" dirty="0"/>
              <a:t>Digital Literacy and Virtual Know 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B08EE-14D9-4779-BF24-FCE7C4FC0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4981" y="1780982"/>
            <a:ext cx="8219856" cy="5004390"/>
          </a:xfrm>
        </p:spPr>
        <p:txBody>
          <a:bodyPr>
            <a:normAutofit fontScale="40000" lnSpcReduction="20000"/>
          </a:bodyPr>
          <a:lstStyle/>
          <a:p>
            <a:r>
              <a:rPr lang="en-US" sz="7000" dirty="0"/>
              <a:t>The Internet is an increasingly important part of:</a:t>
            </a:r>
          </a:p>
          <a:p>
            <a:pPr lvl="1"/>
            <a:r>
              <a:rPr lang="en-US" sz="6000" b="1" dirty="0"/>
              <a:t>Education and Remote Learning</a:t>
            </a:r>
          </a:p>
          <a:p>
            <a:pPr lvl="1"/>
            <a:r>
              <a:rPr lang="en-US" sz="6000" dirty="0"/>
              <a:t>Business processing</a:t>
            </a:r>
          </a:p>
          <a:p>
            <a:pPr lvl="1"/>
            <a:r>
              <a:rPr lang="en-US" sz="6000" dirty="0"/>
              <a:t>Government processing and Information</a:t>
            </a:r>
          </a:p>
          <a:p>
            <a:pPr lvl="1"/>
            <a:r>
              <a:rPr lang="en-US" sz="6000" dirty="0"/>
              <a:t>Religious services and Information</a:t>
            </a:r>
          </a:p>
          <a:p>
            <a:pPr lvl="1"/>
            <a:r>
              <a:rPr lang="en-US" sz="6000" dirty="0"/>
              <a:t>Everyday life</a:t>
            </a:r>
          </a:p>
          <a:p>
            <a:r>
              <a:rPr lang="en-US" sz="6000" dirty="0"/>
              <a:t>Discuss</a:t>
            </a:r>
          </a:p>
          <a:p>
            <a:pPr lvl="1"/>
            <a:r>
              <a:rPr lang="en-US" sz="6000" dirty="0"/>
              <a:t>Basics of Internet</a:t>
            </a:r>
          </a:p>
          <a:p>
            <a:pPr lvl="1"/>
            <a:r>
              <a:rPr lang="en-US" sz="6000" dirty="0"/>
              <a:t>Internet Service Providers</a:t>
            </a:r>
          </a:p>
          <a:p>
            <a:pPr lvl="1"/>
            <a:r>
              <a:rPr lang="en-US" sz="6000" dirty="0"/>
              <a:t>Video Conferencing</a:t>
            </a:r>
          </a:p>
          <a:p>
            <a:pPr lvl="1"/>
            <a:r>
              <a:rPr lang="en-US" sz="6000" dirty="0"/>
              <a:t>Zoom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173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36A79-7D1E-490F-8B57-166E9160A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685801"/>
            <a:ext cx="10018714" cy="845288"/>
          </a:xfrm>
        </p:spPr>
        <p:txBody>
          <a:bodyPr/>
          <a:lstStyle/>
          <a:p>
            <a:r>
              <a:rPr lang="en-US" dirty="0"/>
              <a:t>Education and Remote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B08EE-14D9-4779-BF24-FCE7C4FC0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1766" y="1648048"/>
            <a:ext cx="9201255" cy="5004390"/>
          </a:xfrm>
        </p:spPr>
        <p:txBody>
          <a:bodyPr>
            <a:normAutofit/>
          </a:bodyPr>
          <a:lstStyle/>
          <a:p>
            <a:r>
              <a:rPr lang="en-US" sz="2800" dirty="0"/>
              <a:t>Prior to 2020 move to remote learning</a:t>
            </a:r>
          </a:p>
          <a:p>
            <a:pPr lvl="1"/>
            <a:r>
              <a:rPr lang="en-US" sz="2400" dirty="0"/>
              <a:t>To reach a wider audience</a:t>
            </a:r>
          </a:p>
          <a:p>
            <a:r>
              <a:rPr lang="en-US" sz="2800" dirty="0"/>
              <a:t>In 2020 COVID-19 remote learning increased</a:t>
            </a:r>
          </a:p>
          <a:p>
            <a:r>
              <a:rPr lang="en-US" sz="2800" dirty="0"/>
              <a:t>Convenience, flexibility and reach</a:t>
            </a:r>
          </a:p>
          <a:p>
            <a:pPr lvl="1"/>
            <a:r>
              <a:rPr lang="en-US" sz="2400" dirty="0"/>
              <a:t>Remote learning here to stay</a:t>
            </a:r>
          </a:p>
          <a:p>
            <a:r>
              <a:rPr lang="en-US" sz="2800" dirty="0"/>
              <a:t>Challenges</a:t>
            </a:r>
          </a:p>
          <a:p>
            <a:pPr lvl="1"/>
            <a:r>
              <a:rPr lang="en-US" sz="2400" dirty="0"/>
              <a:t>Access to data bundles</a:t>
            </a:r>
          </a:p>
          <a:p>
            <a:pPr lvl="1"/>
            <a:r>
              <a:rPr lang="en-US" sz="2400" dirty="0"/>
              <a:t>Training for educators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722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DAC9D-4AAC-46F9-AC99-39A16389F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041" y="617665"/>
            <a:ext cx="8596668" cy="730102"/>
          </a:xfrm>
        </p:spPr>
        <p:txBody>
          <a:bodyPr>
            <a:normAutofit/>
          </a:bodyPr>
          <a:lstStyle/>
          <a:p>
            <a:r>
              <a:rPr lang="en-US" dirty="0"/>
              <a:t>Basics of the Digital World - Internet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72673-70B7-4B16-BB36-686F96943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6041" y="1933484"/>
            <a:ext cx="10216056" cy="4444796"/>
          </a:xfrm>
        </p:spPr>
        <p:txBody>
          <a:bodyPr>
            <a:normAutofit lnSpcReduction="10000"/>
          </a:bodyPr>
          <a:lstStyle/>
          <a:p>
            <a:pPr>
              <a:spcAft>
                <a:spcPts val="800"/>
              </a:spcAft>
            </a:pPr>
            <a:r>
              <a:rPr lang="en-US" sz="2800" dirty="0"/>
              <a:t>The Internet is a global network of billions of computers</a:t>
            </a:r>
          </a:p>
          <a:p>
            <a:pPr>
              <a:spcAft>
                <a:spcPts val="800"/>
              </a:spcAft>
            </a:pPr>
            <a:r>
              <a:rPr lang="en-US" sz="2800" dirty="0"/>
              <a:t>The Internet makes it possible to access information, communicate with others, and do transactions</a:t>
            </a:r>
          </a:p>
          <a:p>
            <a:pPr>
              <a:spcAft>
                <a:spcPts val="800"/>
              </a:spcAft>
            </a:pPr>
            <a:r>
              <a:rPr lang="en-US" sz="2800" dirty="0"/>
              <a:t>Connecting a computer or mobile device to internet is termed “going online”</a:t>
            </a:r>
          </a:p>
          <a:p>
            <a:pPr>
              <a:spcAft>
                <a:spcPts val="800"/>
              </a:spcAft>
            </a:pPr>
            <a:r>
              <a:rPr lang="en-US" sz="2800" dirty="0"/>
              <a:t>World Wide Web called the Web is a collection of different Websites</a:t>
            </a:r>
          </a:p>
          <a:p>
            <a:pPr>
              <a:spcAft>
                <a:spcPts val="800"/>
              </a:spcAft>
            </a:pPr>
            <a:r>
              <a:rPr lang="en-US" sz="2800" dirty="0"/>
              <a:t>A Website is made up of text, images and other resources hosted on a server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659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DAC9D-4AAC-46F9-AC99-39A16389F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462218"/>
            <a:ext cx="8596668" cy="708837"/>
          </a:xfrm>
        </p:spPr>
        <p:txBody>
          <a:bodyPr>
            <a:normAutofit/>
          </a:bodyPr>
          <a:lstStyle/>
          <a:p>
            <a:r>
              <a:rPr lang="en-US" dirty="0"/>
              <a:t>Internet Service Providers (ISP)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72673-70B7-4B16-BB36-686F96943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7666" y="2083981"/>
            <a:ext cx="8596668" cy="3957382"/>
          </a:xfrm>
        </p:spPr>
        <p:txBody>
          <a:bodyPr>
            <a:noAutofit/>
          </a:bodyPr>
          <a:lstStyle/>
          <a:p>
            <a:r>
              <a:rPr lang="en-US" dirty="0"/>
              <a:t>Internet is accessed using a computer or mobile device</a:t>
            </a:r>
          </a:p>
          <a:p>
            <a:r>
              <a:rPr lang="en-US" dirty="0"/>
              <a:t>Access to Internet is through an Internet Service Provider (ISP)</a:t>
            </a:r>
          </a:p>
          <a:p>
            <a:r>
              <a:rPr lang="en-US" dirty="0"/>
              <a:t>Internet Service Provider charges a fee for data used or subscription based</a:t>
            </a:r>
          </a:p>
          <a:p>
            <a:pPr lvl="1"/>
            <a:r>
              <a:rPr lang="en-US" sz="2200" dirty="0"/>
              <a:t>Telecom Companies provide data bundles for purchase</a:t>
            </a:r>
          </a:p>
          <a:p>
            <a:pPr lvl="1"/>
            <a:r>
              <a:rPr lang="en-US" sz="2200" dirty="0"/>
              <a:t>Data bundles can be limited by time or data used</a:t>
            </a:r>
          </a:p>
          <a:p>
            <a:r>
              <a:rPr lang="en-US" dirty="0"/>
              <a:t>Examples of Internet Service Providers are:</a:t>
            </a:r>
          </a:p>
          <a:p>
            <a:pPr lvl="1"/>
            <a:r>
              <a:rPr lang="en-US" sz="2200" dirty="0"/>
              <a:t>MTN</a:t>
            </a:r>
          </a:p>
          <a:p>
            <a:pPr lvl="1"/>
            <a:r>
              <a:rPr lang="en-US" sz="2200" dirty="0"/>
              <a:t>Vodafone</a:t>
            </a:r>
          </a:p>
          <a:p>
            <a:pPr lvl="1"/>
            <a:r>
              <a:rPr lang="en-US" sz="2200" dirty="0"/>
              <a:t>Airtel</a:t>
            </a:r>
          </a:p>
          <a:p>
            <a:pPr lvl="1"/>
            <a:r>
              <a:rPr lang="en-US" sz="2200" dirty="0"/>
              <a:t>Surfline</a:t>
            </a:r>
          </a:p>
        </p:txBody>
      </p:sp>
    </p:spTree>
    <p:extLst>
      <p:ext uri="{BB962C8B-B14F-4D97-AF65-F5344CB8AC3E}">
        <p14:creationId xmlns:p14="http://schemas.microsoft.com/office/powerpoint/2010/main" val="3717983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DAC9D-4AAC-46F9-AC99-39A16389F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8837"/>
          </a:xfrm>
        </p:spPr>
        <p:txBody>
          <a:bodyPr>
            <a:normAutofit/>
          </a:bodyPr>
          <a:lstStyle/>
          <a:p>
            <a:r>
              <a:rPr lang="en-US" dirty="0"/>
              <a:t>MTN Bundles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72673-70B7-4B16-BB36-686F96943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7109" y="1645921"/>
            <a:ext cx="9650435" cy="4285354"/>
          </a:xfrm>
        </p:spPr>
        <p:txBody>
          <a:bodyPr>
            <a:normAutofit fontScale="25000" lnSpcReduction="20000"/>
          </a:bodyPr>
          <a:lstStyle/>
          <a:p>
            <a:pPr lvl="1"/>
            <a:endParaRPr lang="en-US" dirty="0"/>
          </a:p>
          <a:p>
            <a:pPr marL="457200" lvl="1" indent="0">
              <a:buNone/>
            </a:pPr>
            <a:endParaRPr lang="en-US" sz="8000" dirty="0"/>
          </a:p>
          <a:p>
            <a:pPr marL="457200" lvl="1" indent="0">
              <a:buNone/>
            </a:pPr>
            <a:r>
              <a:rPr lang="en-US" sz="9600" dirty="0"/>
              <a:t>Code *138# - Buy data, Midnight bundle, </a:t>
            </a:r>
            <a:r>
              <a:rPr lang="en-US" sz="9600" dirty="0" err="1"/>
              <a:t>Kokoroo</a:t>
            </a:r>
            <a:r>
              <a:rPr lang="en-US" sz="9600" dirty="0"/>
              <a:t> Special, Media, More</a:t>
            </a:r>
          </a:p>
          <a:p>
            <a:pPr marL="457200" lvl="1" indent="0">
              <a:spcAft>
                <a:spcPts val="400"/>
              </a:spcAft>
              <a:buNone/>
            </a:pPr>
            <a:endParaRPr lang="en-US" sz="3200" dirty="0"/>
          </a:p>
          <a:p>
            <a:pPr lvl="1"/>
            <a:r>
              <a:rPr lang="en-US" sz="8000" dirty="0"/>
              <a:t>609MB (0.60) – GHS5 </a:t>
            </a:r>
          </a:p>
          <a:p>
            <a:pPr lvl="1"/>
            <a:r>
              <a:rPr lang="en-US" sz="8000" dirty="0"/>
              <a:t>980MB (0.98GB) – GHS10</a:t>
            </a:r>
          </a:p>
          <a:p>
            <a:pPr lvl="1"/>
            <a:r>
              <a:rPr lang="en-US" sz="8000" dirty="0"/>
              <a:t>1.6GB – GHS20</a:t>
            </a:r>
          </a:p>
          <a:p>
            <a:pPr lvl="1"/>
            <a:r>
              <a:rPr lang="en-US" sz="8000" dirty="0"/>
              <a:t>2.44GB – GHS30</a:t>
            </a:r>
          </a:p>
          <a:p>
            <a:pPr lvl="1"/>
            <a:r>
              <a:rPr lang="en-US" sz="8000" dirty="0"/>
              <a:t>4.7GB – GHS50</a:t>
            </a:r>
          </a:p>
          <a:p>
            <a:pPr lvl="1"/>
            <a:r>
              <a:rPr lang="en-US" sz="8000" dirty="0"/>
              <a:t>10.73GB – GHS100</a:t>
            </a:r>
          </a:p>
          <a:p>
            <a:pPr lvl="1"/>
            <a:r>
              <a:rPr lang="en-US" sz="8000" dirty="0"/>
              <a:t>16.1GB – GHS150</a:t>
            </a:r>
          </a:p>
          <a:p>
            <a:pPr lvl="1">
              <a:spcAft>
                <a:spcPts val="800"/>
              </a:spcAft>
            </a:pPr>
            <a:r>
              <a:rPr lang="en-US" sz="8000" dirty="0"/>
              <a:t>36.17GB – GHS200… up to 216.47GB for GHS399</a:t>
            </a:r>
          </a:p>
          <a:p>
            <a:pPr lvl="1">
              <a:spcAft>
                <a:spcPts val="400"/>
              </a:spcAft>
            </a:pPr>
            <a:endParaRPr lang="en-US" sz="3200" dirty="0"/>
          </a:p>
          <a:p>
            <a:pPr marL="457200" lvl="1" indent="0">
              <a:spcAft>
                <a:spcPts val="800"/>
              </a:spcAft>
              <a:buNone/>
            </a:pPr>
            <a:r>
              <a:rPr lang="en-US" sz="8800" dirty="0"/>
              <a:t>Super Saver Bundle for voice and data combos</a:t>
            </a:r>
          </a:p>
          <a:p>
            <a:pPr lvl="1">
              <a:spcAft>
                <a:spcPts val="1200"/>
              </a:spcAft>
            </a:pPr>
            <a:r>
              <a:rPr lang="en-US" sz="8000" dirty="0"/>
              <a:t>327.87 MB, 327.87 mins, 100SMS – GHS20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en-US" sz="8000" b="1" dirty="0"/>
              <a:t>*</a:t>
            </a:r>
            <a:r>
              <a:rPr lang="en-US" sz="8000" dirty="0"/>
              <a:t> </a:t>
            </a:r>
            <a:r>
              <a:rPr lang="en-US" sz="7200" b="1" dirty="0"/>
              <a:t>Prices subject to change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198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DAC9D-4AAC-46F9-AC99-39A16389F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8837"/>
          </a:xfrm>
        </p:spPr>
        <p:txBody>
          <a:bodyPr>
            <a:normAutofit/>
          </a:bodyPr>
          <a:lstStyle/>
          <a:p>
            <a:r>
              <a:rPr lang="en-US" dirty="0"/>
              <a:t>Vodafone Bundles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72673-70B7-4B16-BB36-686F96943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5581" y="1667675"/>
            <a:ext cx="9523827" cy="4791739"/>
          </a:xfrm>
        </p:spPr>
        <p:txBody>
          <a:bodyPr>
            <a:normAutofit fontScale="25000" lnSpcReduction="20000"/>
          </a:bodyPr>
          <a:lstStyle/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9600" dirty="0"/>
              <a:t>Code *700# - buy data, check bundles, stop bundle renewal, bundle for someone</a:t>
            </a:r>
          </a:p>
          <a:p>
            <a:pPr lvl="1"/>
            <a:r>
              <a:rPr lang="en-US" sz="8000" dirty="0"/>
              <a:t>1.7GB – GHS10 (valid for 15 days)</a:t>
            </a:r>
          </a:p>
          <a:p>
            <a:pPr lvl="1"/>
            <a:r>
              <a:rPr lang="en-US" sz="8000" dirty="0"/>
              <a:t>4.5GB – GHS20</a:t>
            </a:r>
          </a:p>
          <a:p>
            <a:pPr lvl="1"/>
            <a:r>
              <a:rPr lang="en-US" sz="8000" dirty="0"/>
              <a:t>10.5GB – GHS50</a:t>
            </a:r>
          </a:p>
          <a:p>
            <a:pPr lvl="1"/>
            <a:r>
              <a:rPr lang="en-US" sz="8000" dirty="0"/>
              <a:t>4.7GB – GHS50</a:t>
            </a:r>
          </a:p>
          <a:p>
            <a:pPr lvl="1"/>
            <a:r>
              <a:rPr lang="en-US" sz="8000" dirty="0"/>
              <a:t>10.73GB – GHS100</a:t>
            </a:r>
          </a:p>
          <a:p>
            <a:pPr lvl="1"/>
            <a:r>
              <a:rPr lang="en-US" sz="8000" dirty="0"/>
              <a:t>16.1GB – GHS150</a:t>
            </a:r>
          </a:p>
          <a:p>
            <a:pPr lvl="1"/>
            <a:r>
              <a:rPr lang="en-US" sz="8000" dirty="0"/>
              <a:t>36.17GB – GHS200 …. up to 216.47 GB for GHS399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8800" dirty="0"/>
              <a:t>Code *200# (option 1) - Vodafone Red Bundles for voice and data combos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8000" dirty="0"/>
              <a:t>340MB, 340 mins (all networks), 10 SMS – GHS10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lvl="1" indent="0">
              <a:buNone/>
            </a:pPr>
            <a:r>
              <a:rPr lang="en-US" sz="7200" b="1" dirty="0"/>
              <a:t>*Prices subject to change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7949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995</TotalTime>
  <Words>939</Words>
  <Application>Microsoft Office PowerPoint</Application>
  <PresentationFormat>Widescreen</PresentationFormat>
  <Paragraphs>173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arial</vt:lpstr>
      <vt:lpstr>Corbel</vt:lpstr>
      <vt:lpstr>Parallax</vt:lpstr>
      <vt:lpstr>GES SpED Digital Literacy Workshop</vt:lpstr>
      <vt:lpstr>Blue Sea Consulting Contact Details</vt:lpstr>
      <vt:lpstr>Course Schedule</vt:lpstr>
      <vt:lpstr>Digital Literacy and Virtual Know How</vt:lpstr>
      <vt:lpstr>Education and Remote Learning</vt:lpstr>
      <vt:lpstr>Basics of the Digital World - Internet</vt:lpstr>
      <vt:lpstr>Internet Service Providers (ISP)</vt:lpstr>
      <vt:lpstr>MTN Bundles</vt:lpstr>
      <vt:lpstr>Vodafone Bundles</vt:lpstr>
      <vt:lpstr>Airtel Bundles</vt:lpstr>
      <vt:lpstr>Surfline MiFi Bundles (30-days)</vt:lpstr>
      <vt:lpstr>Common Internet Applications</vt:lpstr>
      <vt:lpstr>Video Conference Tools</vt:lpstr>
      <vt:lpstr>Using Zoom</vt:lpstr>
      <vt:lpstr>Download Zoom App  (Google Playstore or Apple App Store)</vt:lpstr>
      <vt:lpstr>How to Join a Zoom meeting (click link)</vt:lpstr>
      <vt:lpstr>How to Join a Zoom meeting (enter meeting ID)</vt:lpstr>
      <vt:lpstr>How to Join a Zoom meeting (tollfree number)</vt:lpstr>
      <vt:lpstr>Manage Audio &amp; Video</vt:lpstr>
      <vt:lpstr>Audio &amp; Video Properties</vt:lpstr>
      <vt:lpstr>Meeting Etiquette</vt:lpstr>
      <vt:lpstr>Logging out of a Zoom meeting</vt:lpstr>
      <vt:lpstr>How to create a Zoom account</vt:lpstr>
      <vt:lpstr>How to Host a Zoom meeting</vt:lpstr>
      <vt:lpstr>How to Host a Zoom meeting</vt:lpstr>
      <vt:lpstr>Managing Q&amp;A</vt:lpstr>
      <vt:lpstr>Q&amp;A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Learning Workshop</dc:title>
  <dc:creator>Paribi Felli</dc:creator>
  <cp:lastModifiedBy>John Laryea</cp:lastModifiedBy>
  <cp:revision>74</cp:revision>
  <dcterms:created xsi:type="dcterms:W3CDTF">2021-02-16T00:11:12Z</dcterms:created>
  <dcterms:modified xsi:type="dcterms:W3CDTF">2021-03-17T18:58:55Z</dcterms:modified>
</cp:coreProperties>
</file>