
<file path=[Content_Types].xml><?xml version="1.0" encoding="utf-8"?>
<Types xmlns="http://schemas.openxmlformats.org/package/2006/content-types">
  <Default Extension="jfif" ContentType="image/jpeg"/>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9" r:id="rId3"/>
    <p:sldId id="260" r:id="rId4"/>
    <p:sldId id="261" r:id="rId5"/>
    <p:sldId id="262" r:id="rId6"/>
    <p:sldId id="279" r:id="rId7"/>
    <p:sldId id="277" r:id="rId8"/>
    <p:sldId id="278"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80" r:id="rId23"/>
    <p:sldId id="281" r:id="rId24"/>
    <p:sldId id="282" r:id="rId25"/>
    <p:sldId id="283" r:id="rId26"/>
    <p:sldId id="284" r:id="rId27"/>
    <p:sldId id="285" r:id="rId28"/>
    <p:sldId id="286" r:id="rId29"/>
    <p:sldId id="287" r:id="rId30"/>
    <p:sldId id="288" r:id="rId31"/>
    <p:sldId id="289" r:id="rId32"/>
    <p:sldId id="290"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4/8/2021</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4/8/2021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4/8/2021</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bestoutcomes.blogspot.com/2020/12/sleep.html" TargetMode="External"/><Relationship Id="rId2" Type="http://schemas.openxmlformats.org/officeDocument/2006/relationships/hyperlink" Target="https://quickhealthymealsonabudget.blogspot.com/2021/01/sommeil-comment-obtenir-une-bonne-nuit.htm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fi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1B768-9AD8-4C25-984D-F471389008B4}"/>
              </a:ext>
            </a:extLst>
          </p:cNvPr>
          <p:cNvSpPr>
            <a:spLocks noGrp="1"/>
          </p:cNvSpPr>
          <p:nvPr>
            <p:ph type="ctrTitle"/>
          </p:nvPr>
        </p:nvSpPr>
        <p:spPr>
          <a:xfrm>
            <a:off x="426128" y="1964267"/>
            <a:ext cx="10733997" cy="2421464"/>
          </a:xfrm>
        </p:spPr>
        <p:txBody>
          <a:bodyPr>
            <a:normAutofit fontScale="90000"/>
          </a:bodyPr>
          <a:lstStyle/>
          <a:p>
            <a:r>
              <a:rPr lang="fr-FR" dirty="0"/>
              <a:t>Sommeil: Comment obtenir une bonne nuit de sommeil et comment aider quelqu’un d’autre à obtenir une bonne nuit de sommeil.</a:t>
            </a:r>
            <a:br>
              <a:rPr lang="fr-FR" dirty="0"/>
            </a:br>
            <a:r>
              <a:rPr lang="fr-FR" dirty="0"/>
              <a:t>How to </a:t>
            </a:r>
            <a:r>
              <a:rPr lang="fr-FR" dirty="0" err="1"/>
              <a:t>get</a:t>
            </a:r>
            <a:r>
              <a:rPr lang="fr-FR" dirty="0"/>
              <a:t> a good </a:t>
            </a:r>
            <a:r>
              <a:rPr lang="fr-FR" dirty="0" err="1"/>
              <a:t>night’s</a:t>
            </a:r>
            <a:r>
              <a:rPr lang="fr-FR" dirty="0"/>
              <a:t> </a:t>
            </a:r>
            <a:r>
              <a:rPr lang="fr-FR" dirty="0" err="1"/>
              <a:t>sleep</a:t>
            </a:r>
            <a:r>
              <a:rPr lang="fr-FR" dirty="0"/>
              <a:t> or help </a:t>
            </a:r>
            <a:r>
              <a:rPr lang="fr-FR" dirty="0" err="1"/>
              <a:t>others</a:t>
            </a:r>
            <a:r>
              <a:rPr lang="fr-FR" dirty="0"/>
              <a:t> do the </a:t>
            </a:r>
            <a:r>
              <a:rPr lang="fr-FR" dirty="0" err="1"/>
              <a:t>same</a:t>
            </a:r>
            <a:endParaRPr lang="en-US" dirty="0"/>
          </a:p>
        </p:txBody>
      </p:sp>
      <p:sp>
        <p:nvSpPr>
          <p:cNvPr id="3" name="Subtitle 2">
            <a:extLst>
              <a:ext uri="{FF2B5EF4-FFF2-40B4-BE49-F238E27FC236}">
                <a16:creationId xmlns:a16="http://schemas.microsoft.com/office/drawing/2014/main" id="{EE109EC7-8E9F-4778-A47E-9A4B903C0DA8}"/>
              </a:ext>
            </a:extLst>
          </p:cNvPr>
          <p:cNvSpPr>
            <a:spLocks noGrp="1"/>
          </p:cNvSpPr>
          <p:nvPr>
            <p:ph type="subTitle" idx="1"/>
          </p:nvPr>
        </p:nvSpPr>
        <p:spPr/>
        <p:txBody>
          <a:bodyPr/>
          <a:lstStyle/>
          <a:p>
            <a:r>
              <a:rPr lang="fr-FR" dirty="0"/>
              <a:t>Pour poser d’autres questions et discuter, veuillez </a:t>
            </a:r>
            <a:r>
              <a:rPr lang="fr-FR" dirty="0">
                <a:hlinkClick r:id="rId2"/>
              </a:rPr>
              <a:t>cliquer ici</a:t>
            </a:r>
            <a:r>
              <a:rPr lang="fr-FR" dirty="0"/>
              <a:t>, </a:t>
            </a:r>
          </a:p>
          <a:p>
            <a:r>
              <a:rPr lang="fr-FR" dirty="0"/>
              <a:t>To </a:t>
            </a:r>
            <a:r>
              <a:rPr lang="fr-FR" dirty="0" err="1"/>
              <a:t>ask</a:t>
            </a:r>
            <a:r>
              <a:rPr lang="fr-FR" dirty="0"/>
              <a:t> questions or </a:t>
            </a:r>
            <a:r>
              <a:rPr lang="fr-FR" dirty="0" err="1"/>
              <a:t>discuss</a:t>
            </a:r>
            <a:r>
              <a:rPr lang="fr-FR" dirty="0"/>
              <a:t>, </a:t>
            </a:r>
            <a:r>
              <a:rPr lang="fr-FR" dirty="0">
                <a:hlinkClick r:id="rId3"/>
              </a:rPr>
              <a:t>click </a:t>
            </a:r>
            <a:r>
              <a:rPr lang="fr-FR" dirty="0" err="1">
                <a:hlinkClick r:id="rId3"/>
              </a:rPr>
              <a:t>here</a:t>
            </a:r>
            <a:r>
              <a:rPr lang="fr-FR" dirty="0"/>
              <a:t>.</a:t>
            </a:r>
            <a:endParaRPr lang="en-US" dirty="0"/>
          </a:p>
        </p:txBody>
      </p:sp>
    </p:spTree>
    <p:extLst>
      <p:ext uri="{BB962C8B-B14F-4D97-AF65-F5344CB8AC3E}">
        <p14:creationId xmlns:p14="http://schemas.microsoft.com/office/powerpoint/2010/main" val="29502421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1555E-0081-492C-A99D-5FBF87035AA5}"/>
              </a:ext>
            </a:extLst>
          </p:cNvPr>
          <p:cNvSpPr>
            <a:spLocks noGrp="1"/>
          </p:cNvSpPr>
          <p:nvPr>
            <p:ph type="title"/>
          </p:nvPr>
        </p:nvSpPr>
        <p:spPr>
          <a:xfrm>
            <a:off x="685801" y="609600"/>
            <a:ext cx="10131425" cy="4545367"/>
          </a:xfrm>
        </p:spPr>
        <p:txBody>
          <a:bodyPr>
            <a:normAutofit/>
          </a:bodyPr>
          <a:lstStyle/>
          <a:p>
            <a:pPr algn="ctr"/>
            <a:r>
              <a:rPr lang="fr-FR" sz="4400" dirty="0">
                <a:latin typeface="Trebuchet MS" panose="020B0603020202020204" pitchFamily="34" charset="0"/>
              </a:rPr>
              <a:t>Évitez de trop dormir ou trop peu</a:t>
            </a:r>
            <a:br>
              <a:rPr lang="fr-FR" sz="4400" dirty="0">
                <a:latin typeface="Trebuchet MS" panose="020B0603020202020204" pitchFamily="34" charset="0"/>
              </a:rPr>
            </a:br>
            <a:r>
              <a:rPr lang="fr-FR" sz="4400" dirty="0" err="1">
                <a:latin typeface="Trebuchet MS" panose="020B0603020202020204" pitchFamily="34" charset="0"/>
              </a:rPr>
              <a:t>Avoid</a:t>
            </a:r>
            <a:r>
              <a:rPr lang="fr-FR" sz="4400" dirty="0">
                <a:latin typeface="Trebuchet MS" panose="020B0603020202020204" pitchFamily="34" charset="0"/>
              </a:rPr>
              <a:t> sleeping </a:t>
            </a:r>
            <a:r>
              <a:rPr lang="fr-FR" sz="4400" dirty="0" err="1">
                <a:latin typeface="Trebuchet MS" panose="020B0603020202020204" pitchFamily="34" charset="0"/>
              </a:rPr>
              <a:t>too</a:t>
            </a:r>
            <a:r>
              <a:rPr lang="fr-FR" sz="4400" dirty="0">
                <a:latin typeface="Trebuchet MS" panose="020B0603020202020204" pitchFamily="34" charset="0"/>
              </a:rPr>
              <a:t> </a:t>
            </a:r>
            <a:r>
              <a:rPr lang="fr-FR" sz="4400" dirty="0" err="1">
                <a:latin typeface="Trebuchet MS" panose="020B0603020202020204" pitchFamily="34" charset="0"/>
              </a:rPr>
              <a:t>much</a:t>
            </a:r>
            <a:r>
              <a:rPr lang="fr-FR" sz="4400" dirty="0">
                <a:latin typeface="Trebuchet MS" panose="020B0603020202020204" pitchFamily="34" charset="0"/>
              </a:rPr>
              <a:t> or </a:t>
            </a:r>
            <a:r>
              <a:rPr lang="fr-FR" sz="4400" dirty="0" err="1">
                <a:latin typeface="Trebuchet MS" panose="020B0603020202020204" pitchFamily="34" charset="0"/>
              </a:rPr>
              <a:t>too</a:t>
            </a:r>
            <a:r>
              <a:rPr lang="fr-FR" sz="4400" dirty="0">
                <a:latin typeface="Trebuchet MS" panose="020B0603020202020204" pitchFamily="34" charset="0"/>
              </a:rPr>
              <a:t> </a:t>
            </a:r>
            <a:r>
              <a:rPr lang="fr-FR" sz="4400" dirty="0" err="1">
                <a:latin typeface="Trebuchet MS" panose="020B0603020202020204" pitchFamily="34" charset="0"/>
              </a:rPr>
              <a:t>little</a:t>
            </a:r>
            <a:endParaRPr lang="en-US" sz="4400" dirty="0">
              <a:latin typeface="Trebuchet MS" panose="020B0603020202020204" pitchFamily="34" charset="0"/>
            </a:endParaRPr>
          </a:p>
        </p:txBody>
      </p:sp>
      <p:sp>
        <p:nvSpPr>
          <p:cNvPr id="3" name="Content Placeholder 2">
            <a:extLst>
              <a:ext uri="{FF2B5EF4-FFF2-40B4-BE49-F238E27FC236}">
                <a16:creationId xmlns:a16="http://schemas.microsoft.com/office/drawing/2014/main" id="{3A8AA1D5-E2B6-444C-A1C6-723BCE2A3B87}"/>
              </a:ext>
            </a:extLst>
          </p:cNvPr>
          <p:cNvSpPr>
            <a:spLocks noGrp="1"/>
          </p:cNvSpPr>
          <p:nvPr>
            <p:ph idx="1"/>
          </p:nvPr>
        </p:nvSpPr>
        <p:spPr>
          <a:xfrm>
            <a:off x="390617" y="1855433"/>
            <a:ext cx="10875146" cy="4545367"/>
          </a:xfrm>
        </p:spPr>
        <p:txBody>
          <a:bodyPr>
            <a:normAutofit/>
          </a:bodyPr>
          <a:lstStyle/>
          <a:p>
            <a:r>
              <a:rPr lang="fr-FR" sz="2800" dirty="0">
                <a:latin typeface="Trebuchet MS" panose="020B0603020202020204" pitchFamily="34" charset="0"/>
              </a:rPr>
              <a:t> </a:t>
            </a:r>
            <a:endParaRPr lang="en-US" sz="2800" dirty="0">
              <a:latin typeface="Trebuchet MS" panose="020B0603020202020204" pitchFamily="34" charset="0"/>
            </a:endParaRPr>
          </a:p>
        </p:txBody>
      </p:sp>
    </p:spTree>
    <p:extLst>
      <p:ext uri="{BB962C8B-B14F-4D97-AF65-F5344CB8AC3E}">
        <p14:creationId xmlns:p14="http://schemas.microsoft.com/office/powerpoint/2010/main" val="21899573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63F06DB-9F59-4EB6-A6B5-CE97F16B7F1C}"/>
              </a:ext>
            </a:extLst>
          </p:cNvPr>
          <p:cNvSpPr txBox="1"/>
          <p:nvPr/>
        </p:nvSpPr>
        <p:spPr>
          <a:xfrm>
            <a:off x="384699" y="150920"/>
            <a:ext cx="4622307" cy="6001643"/>
          </a:xfrm>
          <a:prstGeom prst="rect">
            <a:avLst/>
          </a:prstGeom>
          <a:noFill/>
        </p:spPr>
        <p:txBody>
          <a:bodyPr wrap="square" rtlCol="0">
            <a:spAutoFit/>
          </a:bodyPr>
          <a:lstStyle/>
          <a:p>
            <a:r>
              <a:rPr lang="fr-FR" sz="2000" dirty="0">
                <a:latin typeface="Trebuchet MS" panose="020B0603020202020204" pitchFamily="34" charset="0"/>
              </a:rPr>
              <a:t>J’aime le vieux poème ou comptine de Wayne Fields:</a:t>
            </a:r>
          </a:p>
          <a:p>
            <a:endParaRPr lang="fr-FR" sz="2000" dirty="0">
              <a:latin typeface="Trebuchet MS" panose="020B0603020202020204" pitchFamily="34" charset="0"/>
            </a:endParaRPr>
          </a:p>
          <a:p>
            <a:r>
              <a:rPr lang="fr-FR" sz="2000" dirty="0">
                <a:latin typeface="Trebuchet MS" panose="020B0603020202020204" pitchFamily="34" charset="0"/>
              </a:rPr>
              <a:t>Les six meilleurs médecins du monde </a:t>
            </a:r>
          </a:p>
          <a:p>
            <a:endParaRPr lang="fr-FR" sz="2000" dirty="0">
              <a:latin typeface="Trebuchet MS" panose="020B0603020202020204" pitchFamily="34" charset="0"/>
            </a:endParaRPr>
          </a:p>
          <a:p>
            <a:r>
              <a:rPr lang="fr-FR" sz="2000" dirty="0">
                <a:latin typeface="Trebuchet MS" panose="020B0603020202020204" pitchFamily="34" charset="0"/>
              </a:rPr>
              <a:t>Et personne ne peut le nier</a:t>
            </a:r>
          </a:p>
          <a:p>
            <a:endParaRPr lang="fr-FR" sz="2000" dirty="0">
              <a:latin typeface="Trebuchet MS" panose="020B0603020202020204" pitchFamily="34" charset="0"/>
            </a:endParaRPr>
          </a:p>
          <a:p>
            <a:r>
              <a:rPr lang="fr-FR" sz="2000" dirty="0">
                <a:latin typeface="Trebuchet MS" panose="020B0603020202020204" pitchFamily="34" charset="0"/>
              </a:rPr>
              <a:t>Le soleil, l’eau, le repos et l’air,</a:t>
            </a:r>
          </a:p>
          <a:p>
            <a:endParaRPr lang="fr-FR" sz="2000" dirty="0">
              <a:latin typeface="Trebuchet MS" panose="020B0603020202020204" pitchFamily="34" charset="0"/>
            </a:endParaRPr>
          </a:p>
          <a:p>
            <a:r>
              <a:rPr lang="fr-FR" sz="2000" dirty="0">
                <a:latin typeface="Trebuchet MS" panose="020B0603020202020204" pitchFamily="34" charset="0"/>
              </a:rPr>
              <a:t>L’exercice et l’alimentation.</a:t>
            </a:r>
          </a:p>
          <a:p>
            <a:endParaRPr lang="fr-FR" sz="2000" dirty="0">
              <a:latin typeface="Trebuchet MS" panose="020B0603020202020204" pitchFamily="34" charset="0"/>
            </a:endParaRPr>
          </a:p>
          <a:p>
            <a:r>
              <a:rPr lang="fr-FR" sz="2000" dirty="0">
                <a:latin typeface="Trebuchet MS" panose="020B0603020202020204" pitchFamily="34" charset="0"/>
              </a:rPr>
              <a:t>Ces six-ci seront heureux que vous assistiez</a:t>
            </a:r>
          </a:p>
          <a:p>
            <a:endParaRPr lang="fr-FR" sz="2000" dirty="0">
              <a:latin typeface="Trebuchet MS" panose="020B0603020202020204" pitchFamily="34" charset="0"/>
            </a:endParaRPr>
          </a:p>
          <a:p>
            <a:r>
              <a:rPr lang="fr-FR" sz="2000" dirty="0">
                <a:latin typeface="Trebuchet MS" panose="020B0603020202020204" pitchFamily="34" charset="0"/>
              </a:rPr>
              <a:t>Si seulement vous êtes prêt</a:t>
            </a:r>
          </a:p>
          <a:p>
            <a:endParaRPr lang="fr-FR" sz="2400" dirty="0">
              <a:latin typeface="Trebuchet MS" panose="020B0603020202020204" pitchFamily="34" charset="0"/>
            </a:endParaRPr>
          </a:p>
          <a:p>
            <a:r>
              <a:rPr lang="fr-FR" sz="2000" dirty="0">
                <a:latin typeface="Trebuchet MS" panose="020B0603020202020204" pitchFamily="34" charset="0"/>
              </a:rPr>
              <a:t>Tu as l’esprit qu’ils vont réparer</a:t>
            </a:r>
          </a:p>
          <a:p>
            <a:endParaRPr lang="fr-FR" sz="2000" dirty="0">
              <a:latin typeface="Trebuchet MS" panose="020B0603020202020204" pitchFamily="34" charset="0"/>
            </a:endParaRPr>
          </a:p>
          <a:p>
            <a:r>
              <a:rPr lang="fr-FR" sz="2000" dirty="0">
                <a:latin typeface="Trebuchet MS" panose="020B0603020202020204" pitchFamily="34" charset="0"/>
              </a:rPr>
              <a:t>Et vous faire payer pas un shilling.</a:t>
            </a:r>
            <a:endParaRPr lang="en-US" sz="2000" dirty="0">
              <a:latin typeface="Trebuchet MS" panose="020B0603020202020204" pitchFamily="34" charset="0"/>
            </a:endParaRPr>
          </a:p>
        </p:txBody>
      </p:sp>
      <p:sp>
        <p:nvSpPr>
          <p:cNvPr id="3" name="TextBox 2">
            <a:extLst>
              <a:ext uri="{FF2B5EF4-FFF2-40B4-BE49-F238E27FC236}">
                <a16:creationId xmlns:a16="http://schemas.microsoft.com/office/drawing/2014/main" id="{27A94B2B-654D-4D01-AB83-F3887372320A}"/>
              </a:ext>
            </a:extLst>
          </p:cNvPr>
          <p:cNvSpPr txBox="1"/>
          <p:nvPr/>
        </p:nvSpPr>
        <p:spPr>
          <a:xfrm>
            <a:off x="5237825" y="150920"/>
            <a:ext cx="6853561" cy="6186309"/>
          </a:xfrm>
          <a:prstGeom prst="rect">
            <a:avLst/>
          </a:prstGeom>
          <a:noFill/>
        </p:spPr>
        <p:txBody>
          <a:bodyPr wrap="square" rtlCol="0">
            <a:spAutoFit/>
          </a:bodyPr>
          <a:lstStyle/>
          <a:p>
            <a:r>
              <a:rPr lang="en-US"/>
              <a:t>“The best six doctors anywhere</a:t>
            </a:r>
          </a:p>
          <a:p>
            <a:endParaRPr lang="en-US"/>
          </a:p>
          <a:p>
            <a:r>
              <a:rPr lang="en-US"/>
              <a:t>And no one can deny it</a:t>
            </a:r>
          </a:p>
          <a:p>
            <a:endParaRPr lang="en-US"/>
          </a:p>
          <a:p>
            <a:r>
              <a:rPr lang="en-US"/>
              <a:t>Are sunshine, water, rest, and air</a:t>
            </a:r>
          </a:p>
          <a:p>
            <a:endParaRPr lang="en-US"/>
          </a:p>
          <a:p>
            <a:r>
              <a:rPr lang="en-US"/>
              <a:t>Exercise and diet.</a:t>
            </a:r>
          </a:p>
          <a:p>
            <a:endParaRPr lang="en-US"/>
          </a:p>
          <a:p>
            <a:r>
              <a:rPr lang="en-US"/>
              <a:t>These six will gladly you attend</a:t>
            </a:r>
          </a:p>
          <a:p>
            <a:endParaRPr lang="en-US"/>
          </a:p>
          <a:p>
            <a:r>
              <a:rPr lang="en-US"/>
              <a:t>If only you are willing</a:t>
            </a:r>
          </a:p>
          <a:p>
            <a:endParaRPr lang="en-US"/>
          </a:p>
          <a:p>
            <a:r>
              <a:rPr lang="en-US"/>
              <a:t>Your mind they'll ease</a:t>
            </a:r>
          </a:p>
          <a:p>
            <a:endParaRPr lang="en-US"/>
          </a:p>
          <a:p>
            <a:r>
              <a:rPr lang="en-US"/>
              <a:t>Your will they'll mend</a:t>
            </a:r>
          </a:p>
          <a:p>
            <a:endParaRPr lang="en-US"/>
          </a:p>
          <a:p>
            <a:r>
              <a:rPr lang="en-US"/>
              <a:t>And charge you not a shilling.”</a:t>
            </a:r>
          </a:p>
          <a:p>
            <a:endParaRPr lang="en-US"/>
          </a:p>
          <a:p>
            <a:r>
              <a:rPr lang="en-US"/>
              <a:t> </a:t>
            </a:r>
          </a:p>
          <a:p>
            <a:endParaRPr lang="en-US"/>
          </a:p>
          <a:p>
            <a:r>
              <a:rPr lang="en-US"/>
              <a:t>-- Nursery rhyme quoted by Wayne Fields, What the River Knows, 1990”</a:t>
            </a:r>
            <a:endParaRPr lang="en-US" dirty="0"/>
          </a:p>
        </p:txBody>
      </p:sp>
    </p:spTree>
    <p:extLst>
      <p:ext uri="{BB962C8B-B14F-4D97-AF65-F5344CB8AC3E}">
        <p14:creationId xmlns:p14="http://schemas.microsoft.com/office/powerpoint/2010/main" val="6507950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2DB003-AE1F-4777-988B-773B5B13D008}"/>
              </a:ext>
            </a:extLst>
          </p:cNvPr>
          <p:cNvSpPr>
            <a:spLocks noGrp="1"/>
          </p:cNvSpPr>
          <p:nvPr>
            <p:ph type="title"/>
          </p:nvPr>
        </p:nvSpPr>
        <p:spPr>
          <a:xfrm>
            <a:off x="685801" y="609600"/>
            <a:ext cx="10131425" cy="2819400"/>
          </a:xfrm>
        </p:spPr>
        <p:txBody>
          <a:bodyPr>
            <a:normAutofit/>
          </a:bodyPr>
          <a:lstStyle/>
          <a:p>
            <a:pPr algn="ctr"/>
            <a:r>
              <a:rPr lang="en-US" sz="5400" dirty="0">
                <a:latin typeface="Trebuchet MS" panose="020B0603020202020204" pitchFamily="34" charset="0"/>
              </a:rPr>
              <a:t>Bain </a:t>
            </a:r>
            <a:r>
              <a:rPr lang="en-US" sz="5400" dirty="0" err="1">
                <a:latin typeface="Trebuchet MS" panose="020B0603020202020204" pitchFamily="34" charset="0"/>
              </a:rPr>
              <a:t>chaud</a:t>
            </a:r>
            <a:r>
              <a:rPr lang="en-US" sz="5400" dirty="0">
                <a:latin typeface="Trebuchet MS" panose="020B0603020202020204" pitchFamily="34" charset="0"/>
              </a:rPr>
              <a:t> </a:t>
            </a:r>
            <a:r>
              <a:rPr lang="en-US" sz="5400" dirty="0" err="1">
                <a:latin typeface="Trebuchet MS" panose="020B0603020202020204" pitchFamily="34" charset="0"/>
              </a:rPr>
              <a:t>ou</a:t>
            </a:r>
            <a:r>
              <a:rPr lang="en-US" sz="5400" dirty="0">
                <a:latin typeface="Trebuchet MS" panose="020B0603020202020204" pitchFamily="34" charset="0"/>
              </a:rPr>
              <a:t> douche</a:t>
            </a:r>
            <a:br>
              <a:rPr lang="en-US" sz="5400" dirty="0">
                <a:latin typeface="Trebuchet MS" panose="020B0603020202020204" pitchFamily="34" charset="0"/>
              </a:rPr>
            </a:br>
            <a:r>
              <a:rPr lang="en-US" sz="5400" dirty="0">
                <a:latin typeface="Trebuchet MS" panose="020B0603020202020204" pitchFamily="34" charset="0"/>
              </a:rPr>
              <a:t>Warm shower or bath</a:t>
            </a:r>
          </a:p>
        </p:txBody>
      </p:sp>
      <p:sp>
        <p:nvSpPr>
          <p:cNvPr id="3" name="Content Placeholder 2">
            <a:extLst>
              <a:ext uri="{FF2B5EF4-FFF2-40B4-BE49-F238E27FC236}">
                <a16:creationId xmlns:a16="http://schemas.microsoft.com/office/drawing/2014/main" id="{A21EC502-F8A1-4A6D-9AB1-1B0B4909029A}"/>
              </a:ext>
            </a:extLst>
          </p:cNvPr>
          <p:cNvSpPr>
            <a:spLocks noGrp="1"/>
          </p:cNvSpPr>
          <p:nvPr>
            <p:ph idx="1"/>
          </p:nvPr>
        </p:nvSpPr>
        <p:spPr>
          <a:xfrm>
            <a:off x="319597" y="2142067"/>
            <a:ext cx="11567604" cy="4106333"/>
          </a:xfrm>
        </p:spPr>
        <p:txBody>
          <a:bodyPr>
            <a:noAutofit/>
          </a:bodyPr>
          <a:lstStyle/>
          <a:p>
            <a:endParaRPr lang="en-US" sz="2400" dirty="0">
              <a:latin typeface="Trebuchet MS" panose="020B0603020202020204" pitchFamily="34" charset="0"/>
            </a:endParaRPr>
          </a:p>
        </p:txBody>
      </p:sp>
    </p:spTree>
    <p:extLst>
      <p:ext uri="{BB962C8B-B14F-4D97-AF65-F5344CB8AC3E}">
        <p14:creationId xmlns:p14="http://schemas.microsoft.com/office/powerpoint/2010/main" val="15827249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E966A-D173-4296-9B16-6C05CCCDBD1C}"/>
              </a:ext>
            </a:extLst>
          </p:cNvPr>
          <p:cNvSpPr>
            <a:spLocks noGrp="1"/>
          </p:cNvSpPr>
          <p:nvPr>
            <p:ph type="title"/>
          </p:nvPr>
        </p:nvSpPr>
        <p:spPr/>
        <p:txBody>
          <a:bodyPr>
            <a:normAutofit/>
          </a:bodyPr>
          <a:lstStyle/>
          <a:p>
            <a:pPr algn="ctr"/>
            <a:r>
              <a:rPr lang="fr-FR" sz="4400" dirty="0">
                <a:latin typeface="Trebuchet MS" panose="020B0603020202020204" pitchFamily="34" charset="0"/>
              </a:rPr>
              <a:t>Le lit est pour dormir.</a:t>
            </a:r>
            <a:br>
              <a:rPr lang="fr-FR" sz="4400" dirty="0">
                <a:latin typeface="Trebuchet MS" panose="020B0603020202020204" pitchFamily="34" charset="0"/>
              </a:rPr>
            </a:br>
            <a:r>
              <a:rPr lang="fr-FR" sz="4400" dirty="0" err="1">
                <a:latin typeface="Trebuchet MS" panose="020B0603020202020204" pitchFamily="34" charset="0"/>
              </a:rPr>
              <a:t>Bed</a:t>
            </a:r>
            <a:r>
              <a:rPr lang="fr-FR" sz="4400" dirty="0">
                <a:latin typeface="Trebuchet MS" panose="020B0603020202020204" pitchFamily="34" charset="0"/>
              </a:rPr>
              <a:t> </a:t>
            </a:r>
            <a:r>
              <a:rPr lang="fr-FR" sz="4400" dirty="0" err="1">
                <a:latin typeface="Trebuchet MS" panose="020B0603020202020204" pitchFamily="34" charset="0"/>
              </a:rPr>
              <a:t>is</a:t>
            </a:r>
            <a:r>
              <a:rPr lang="fr-FR" sz="4400" dirty="0">
                <a:latin typeface="Trebuchet MS" panose="020B0603020202020204" pitchFamily="34" charset="0"/>
              </a:rPr>
              <a:t> for sleeping.</a:t>
            </a:r>
            <a:endParaRPr lang="en-US" sz="4400" dirty="0">
              <a:latin typeface="Trebuchet MS" panose="020B0603020202020204" pitchFamily="34" charset="0"/>
            </a:endParaRPr>
          </a:p>
        </p:txBody>
      </p:sp>
      <p:sp>
        <p:nvSpPr>
          <p:cNvPr id="3" name="Content Placeholder 2">
            <a:extLst>
              <a:ext uri="{FF2B5EF4-FFF2-40B4-BE49-F238E27FC236}">
                <a16:creationId xmlns:a16="http://schemas.microsoft.com/office/drawing/2014/main" id="{DA1DF84E-BD29-4CFC-B308-BA1868A987A9}"/>
              </a:ext>
            </a:extLst>
          </p:cNvPr>
          <p:cNvSpPr>
            <a:spLocks noGrp="1"/>
          </p:cNvSpPr>
          <p:nvPr>
            <p:ph idx="1"/>
          </p:nvPr>
        </p:nvSpPr>
        <p:spPr>
          <a:xfrm>
            <a:off x="390617" y="2142067"/>
            <a:ext cx="11097088" cy="4196589"/>
          </a:xfrm>
        </p:spPr>
        <p:txBody>
          <a:bodyPr>
            <a:normAutofit/>
          </a:bodyPr>
          <a:lstStyle/>
          <a:p>
            <a:endParaRPr lang="en-US" sz="2400" dirty="0">
              <a:latin typeface="Trebuchet MS" panose="020B0603020202020204" pitchFamily="34" charset="0"/>
            </a:endParaRPr>
          </a:p>
        </p:txBody>
      </p:sp>
    </p:spTree>
    <p:extLst>
      <p:ext uri="{BB962C8B-B14F-4D97-AF65-F5344CB8AC3E}">
        <p14:creationId xmlns:p14="http://schemas.microsoft.com/office/powerpoint/2010/main" val="13117493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F67BD6E-449B-46BB-A59A-6EEE2DB931AF}"/>
              </a:ext>
            </a:extLst>
          </p:cNvPr>
          <p:cNvSpPr txBox="1"/>
          <p:nvPr/>
        </p:nvSpPr>
        <p:spPr>
          <a:xfrm>
            <a:off x="239697" y="221942"/>
            <a:ext cx="11727402" cy="3847207"/>
          </a:xfrm>
          <a:prstGeom prst="rect">
            <a:avLst/>
          </a:prstGeom>
          <a:noFill/>
        </p:spPr>
        <p:txBody>
          <a:bodyPr wrap="square" rtlCol="0">
            <a:spAutoFit/>
          </a:bodyPr>
          <a:lstStyle/>
          <a:p>
            <a:r>
              <a:rPr lang="en-US" sz="3600" dirty="0">
                <a:latin typeface="Trebuchet MS" panose="020B0603020202020204" pitchFamily="34" charset="0"/>
              </a:rPr>
              <a:t>Do not allow children to watch television, look at a computer, or smart phone, in bed or a bedroom. </a:t>
            </a:r>
          </a:p>
          <a:p>
            <a:endParaRPr lang="en-US" sz="3600" dirty="0">
              <a:latin typeface="Trebuchet MS" panose="020B0603020202020204" pitchFamily="34" charset="0"/>
            </a:endParaRPr>
          </a:p>
          <a:p>
            <a:r>
              <a:rPr lang="fr-FR" sz="3600" dirty="0">
                <a:latin typeface="Trebuchet MS" panose="020B0603020202020204" pitchFamily="34" charset="0"/>
              </a:rPr>
              <a:t>Ne permettez pas aux enfants de regarder la télévision, de regarder un ordinateur ou un téléphone intelligent, au lit ou dans une chambre à coucher.</a:t>
            </a:r>
            <a:endParaRPr lang="en-US" sz="3600" dirty="0">
              <a:latin typeface="Trebuchet MS" panose="020B0603020202020204" pitchFamily="34" charset="0"/>
            </a:endParaRPr>
          </a:p>
          <a:p>
            <a:endParaRPr lang="en-US" sz="2800" dirty="0">
              <a:latin typeface="Trebuchet MS" panose="020B0603020202020204" pitchFamily="34" charset="0"/>
            </a:endParaRPr>
          </a:p>
        </p:txBody>
      </p:sp>
    </p:spTree>
    <p:extLst>
      <p:ext uri="{BB962C8B-B14F-4D97-AF65-F5344CB8AC3E}">
        <p14:creationId xmlns:p14="http://schemas.microsoft.com/office/powerpoint/2010/main" val="15857008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A49A8B-D179-4550-B149-8D2E4D2AB486}"/>
              </a:ext>
            </a:extLst>
          </p:cNvPr>
          <p:cNvSpPr>
            <a:spLocks noGrp="1"/>
          </p:cNvSpPr>
          <p:nvPr>
            <p:ph type="title"/>
          </p:nvPr>
        </p:nvSpPr>
        <p:spPr>
          <a:xfrm>
            <a:off x="685801" y="609600"/>
            <a:ext cx="10131425" cy="5045476"/>
          </a:xfrm>
        </p:spPr>
        <p:txBody>
          <a:bodyPr>
            <a:normAutofit/>
          </a:bodyPr>
          <a:lstStyle/>
          <a:p>
            <a:pPr algn="ctr"/>
            <a:r>
              <a:rPr lang="fr-FR" dirty="0">
                <a:latin typeface="Trebuchet MS" panose="020B0603020202020204" pitchFamily="34" charset="0"/>
              </a:rPr>
              <a:t>Évitez les stimulants comme la caféine et la nicotine </a:t>
            </a:r>
            <a:br>
              <a:rPr lang="fr-FR" dirty="0">
                <a:latin typeface="Trebuchet MS" panose="020B0603020202020204" pitchFamily="34" charset="0"/>
              </a:rPr>
            </a:br>
            <a:r>
              <a:rPr lang="fr-FR" dirty="0">
                <a:latin typeface="Trebuchet MS" panose="020B0603020202020204" pitchFamily="34" charset="0"/>
              </a:rPr>
              <a:t>Évitez le chocolat dans les 90 minutes qui s’ont après le coucher.</a:t>
            </a:r>
            <a:br>
              <a:rPr lang="fr-FR" dirty="0">
                <a:latin typeface="Trebuchet MS" panose="020B0603020202020204" pitchFamily="34" charset="0"/>
              </a:rPr>
            </a:br>
            <a:br>
              <a:rPr lang="fr-FR" dirty="0">
                <a:latin typeface="Trebuchet MS" panose="020B0603020202020204" pitchFamily="34" charset="0"/>
              </a:rPr>
            </a:br>
            <a:r>
              <a:rPr lang="en-US" dirty="0">
                <a:latin typeface="Trebuchet MS" panose="020B0603020202020204" pitchFamily="34" charset="0"/>
              </a:rPr>
              <a:t>Avoid stimulants such as caffeine and nicotine  Avoid chocolate within 90 minutes of bed.</a:t>
            </a:r>
          </a:p>
        </p:txBody>
      </p:sp>
      <p:sp>
        <p:nvSpPr>
          <p:cNvPr id="3" name="Content Placeholder 2">
            <a:extLst>
              <a:ext uri="{FF2B5EF4-FFF2-40B4-BE49-F238E27FC236}">
                <a16:creationId xmlns:a16="http://schemas.microsoft.com/office/drawing/2014/main" id="{FD68B2B2-DA0C-499E-8FC2-FF206FE3C1F9}"/>
              </a:ext>
            </a:extLst>
          </p:cNvPr>
          <p:cNvSpPr>
            <a:spLocks noGrp="1"/>
          </p:cNvSpPr>
          <p:nvPr>
            <p:ph idx="1"/>
          </p:nvPr>
        </p:nvSpPr>
        <p:spPr>
          <a:xfrm flipV="1">
            <a:off x="301841" y="6596109"/>
            <a:ext cx="11532093" cy="363984"/>
          </a:xfrm>
        </p:spPr>
        <p:txBody>
          <a:bodyPr>
            <a:normAutofit fontScale="92500" lnSpcReduction="20000"/>
          </a:bodyPr>
          <a:lstStyle/>
          <a:p>
            <a:endParaRPr lang="en-US" sz="2400" dirty="0">
              <a:latin typeface="Trebuchet MS" panose="020B0603020202020204" pitchFamily="34" charset="0"/>
            </a:endParaRPr>
          </a:p>
        </p:txBody>
      </p:sp>
    </p:spTree>
    <p:extLst>
      <p:ext uri="{BB962C8B-B14F-4D97-AF65-F5344CB8AC3E}">
        <p14:creationId xmlns:p14="http://schemas.microsoft.com/office/powerpoint/2010/main" val="22345375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92CB4A-4725-410B-B323-F431126E6744}"/>
              </a:ext>
            </a:extLst>
          </p:cNvPr>
          <p:cNvSpPr>
            <a:spLocks noGrp="1"/>
          </p:cNvSpPr>
          <p:nvPr>
            <p:ph type="title"/>
          </p:nvPr>
        </p:nvSpPr>
        <p:spPr>
          <a:xfrm>
            <a:off x="685801" y="609600"/>
            <a:ext cx="10131425" cy="5533748"/>
          </a:xfrm>
        </p:spPr>
        <p:txBody>
          <a:bodyPr>
            <a:normAutofit/>
          </a:bodyPr>
          <a:lstStyle/>
          <a:p>
            <a:pPr algn="ctr"/>
            <a:r>
              <a:rPr lang="fr-FR" dirty="0">
                <a:latin typeface="Trebuchet MS" panose="020B0603020202020204" pitchFamily="34" charset="0"/>
              </a:rPr>
              <a:t>Gardez le sucre raffiné ou le sirop de maïs à haute teneur en fructose au minimum et ne consommez pas non plus dans les 4 heures suivant votre lit. Il est préférable de les éliminer.</a:t>
            </a:r>
            <a:br>
              <a:rPr lang="fr-FR" dirty="0">
                <a:latin typeface="Trebuchet MS" panose="020B0603020202020204" pitchFamily="34" charset="0"/>
              </a:rPr>
            </a:br>
            <a:r>
              <a:rPr lang="en-US" dirty="0">
                <a:latin typeface="Trebuchet MS" panose="020B0603020202020204" pitchFamily="34" charset="0"/>
              </a:rPr>
              <a:t>Keep refined sugar or high fructose corn syrup to a minimum and do not consume either within 4 hours of going to bed. Eliminating them is best.</a:t>
            </a:r>
          </a:p>
        </p:txBody>
      </p:sp>
      <p:sp>
        <p:nvSpPr>
          <p:cNvPr id="3" name="Content Placeholder 2">
            <a:extLst>
              <a:ext uri="{FF2B5EF4-FFF2-40B4-BE49-F238E27FC236}">
                <a16:creationId xmlns:a16="http://schemas.microsoft.com/office/drawing/2014/main" id="{954A6092-D179-4051-91C5-7847FF60F4D6}"/>
              </a:ext>
            </a:extLst>
          </p:cNvPr>
          <p:cNvSpPr>
            <a:spLocks noGrp="1"/>
          </p:cNvSpPr>
          <p:nvPr>
            <p:ph idx="1"/>
          </p:nvPr>
        </p:nvSpPr>
        <p:spPr>
          <a:xfrm flipV="1">
            <a:off x="506027" y="6365289"/>
            <a:ext cx="11239130" cy="221942"/>
          </a:xfrm>
        </p:spPr>
        <p:txBody>
          <a:bodyPr>
            <a:noAutofit/>
          </a:bodyPr>
          <a:lstStyle/>
          <a:p>
            <a:endParaRPr lang="en-US" sz="3200" dirty="0">
              <a:latin typeface="Trebuchet MS" panose="020B0603020202020204" pitchFamily="34" charset="0"/>
            </a:endParaRPr>
          </a:p>
        </p:txBody>
      </p:sp>
    </p:spTree>
    <p:extLst>
      <p:ext uri="{BB962C8B-B14F-4D97-AF65-F5344CB8AC3E}">
        <p14:creationId xmlns:p14="http://schemas.microsoft.com/office/powerpoint/2010/main" val="19058734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FF3F8-5FD3-425E-9FAD-B323EF5BC3E8}"/>
              </a:ext>
            </a:extLst>
          </p:cNvPr>
          <p:cNvSpPr>
            <a:spLocks noGrp="1"/>
          </p:cNvSpPr>
          <p:nvPr>
            <p:ph type="title"/>
          </p:nvPr>
        </p:nvSpPr>
        <p:spPr>
          <a:xfrm>
            <a:off x="685801" y="609600"/>
            <a:ext cx="10131425" cy="5658035"/>
          </a:xfrm>
        </p:spPr>
        <p:txBody>
          <a:bodyPr>
            <a:normAutofit/>
          </a:bodyPr>
          <a:lstStyle/>
          <a:p>
            <a:r>
              <a:rPr lang="fr-FR" dirty="0">
                <a:latin typeface="Trebuchet MS" panose="020B0603020202020204" pitchFamily="34" charset="0"/>
              </a:rPr>
              <a:t>Évitez l’alcool, bien qu’il puisse vous aider à dormir, il sera plus difficile d’obtenir une bonne nuit de sommeil.</a:t>
            </a:r>
            <a:br>
              <a:rPr lang="fr-FR" dirty="0">
                <a:latin typeface="Trebuchet MS" panose="020B0603020202020204" pitchFamily="34" charset="0"/>
              </a:rPr>
            </a:br>
            <a:br>
              <a:rPr lang="fr-FR" dirty="0">
                <a:latin typeface="Trebuchet MS" panose="020B0603020202020204" pitchFamily="34" charset="0"/>
              </a:rPr>
            </a:br>
            <a:r>
              <a:rPr lang="en-US" dirty="0">
                <a:latin typeface="Trebuchet MS" panose="020B0603020202020204" pitchFamily="34" charset="0"/>
              </a:rPr>
              <a:t>Avoid alcohol, while it may help you to get to sleep, it will make it more difficult to get a good night’s sleep.</a:t>
            </a:r>
          </a:p>
        </p:txBody>
      </p:sp>
    </p:spTree>
    <p:extLst>
      <p:ext uri="{BB962C8B-B14F-4D97-AF65-F5344CB8AC3E}">
        <p14:creationId xmlns:p14="http://schemas.microsoft.com/office/powerpoint/2010/main" val="24386542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AF0E88-EEF3-4B47-BD60-FD94940C321F}"/>
              </a:ext>
            </a:extLst>
          </p:cNvPr>
          <p:cNvSpPr>
            <a:spLocks noGrp="1"/>
          </p:cNvSpPr>
          <p:nvPr>
            <p:ph type="title"/>
          </p:nvPr>
        </p:nvSpPr>
        <p:spPr>
          <a:xfrm>
            <a:off x="685801" y="609600"/>
            <a:ext cx="10131425" cy="4681491"/>
          </a:xfrm>
        </p:spPr>
        <p:txBody>
          <a:bodyPr>
            <a:normAutofit/>
          </a:bodyPr>
          <a:lstStyle/>
          <a:p>
            <a:pPr algn="ctr"/>
            <a:r>
              <a:rPr lang="fr-FR" dirty="0">
                <a:latin typeface="Trebuchet MS" panose="020B0603020202020204" pitchFamily="34" charset="0"/>
              </a:rPr>
              <a:t>Dormez dans une chambre fraîche (pas froide) et un lit chaud (pas chaud) confortable. 65 f, 18 c est idéal pour la plupart.</a:t>
            </a:r>
            <a:br>
              <a:rPr lang="fr-FR" dirty="0">
                <a:latin typeface="Trebuchet MS" panose="020B0603020202020204" pitchFamily="34" charset="0"/>
              </a:rPr>
            </a:br>
            <a:br>
              <a:rPr lang="fr-FR" dirty="0">
                <a:latin typeface="Trebuchet MS" panose="020B0603020202020204" pitchFamily="34" charset="0"/>
              </a:rPr>
            </a:br>
            <a:r>
              <a:rPr lang="en-US" dirty="0">
                <a:latin typeface="Trebuchet MS" panose="020B0603020202020204" pitchFamily="34" charset="0"/>
              </a:rPr>
              <a:t>Sleep in a cool (not cold) room and warm (not hot) comfortable bed. 65 f, 18 c is ideal for most.</a:t>
            </a:r>
          </a:p>
        </p:txBody>
      </p:sp>
    </p:spTree>
    <p:extLst>
      <p:ext uri="{BB962C8B-B14F-4D97-AF65-F5344CB8AC3E}">
        <p14:creationId xmlns:p14="http://schemas.microsoft.com/office/powerpoint/2010/main" val="38279669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9B57C-338B-44D2-AE4C-D3BC521A8BA6}"/>
              </a:ext>
            </a:extLst>
          </p:cNvPr>
          <p:cNvSpPr>
            <a:spLocks noGrp="1"/>
          </p:cNvSpPr>
          <p:nvPr>
            <p:ph type="title"/>
          </p:nvPr>
        </p:nvSpPr>
        <p:spPr>
          <a:xfrm>
            <a:off x="310718" y="609600"/>
            <a:ext cx="11195481" cy="6448148"/>
          </a:xfrm>
        </p:spPr>
        <p:txBody>
          <a:bodyPr>
            <a:normAutofit/>
          </a:bodyPr>
          <a:lstStyle/>
          <a:p>
            <a:pPr algn="ctr"/>
            <a:r>
              <a:rPr lang="fr-FR" sz="2800" dirty="0">
                <a:latin typeface="Trebuchet MS" panose="020B0603020202020204" pitchFamily="34" charset="0"/>
              </a:rPr>
              <a:t>Gardez une bonne routine d’exercice (inclure quelque chose d’aérobie comme une bonne promenade), mais pas dans les deux heures suivant le coucher.  L’exercice sécuritaire est extrêmement important pour les enfants handicapés... comme tout le monde.</a:t>
            </a:r>
            <a:br>
              <a:rPr lang="fr-FR" sz="2800" dirty="0">
                <a:latin typeface="Trebuchet MS" panose="020B0603020202020204" pitchFamily="34" charset="0"/>
              </a:rPr>
            </a:br>
            <a:br>
              <a:rPr lang="fr-FR" sz="2800" dirty="0">
                <a:latin typeface="Trebuchet MS" panose="020B0603020202020204" pitchFamily="34" charset="0"/>
              </a:rPr>
            </a:br>
            <a:r>
              <a:rPr lang="en-US" sz="2800" dirty="0">
                <a:latin typeface="Trebuchet MS" panose="020B0603020202020204" pitchFamily="34" charset="0"/>
              </a:rPr>
              <a:t>Keep up a good exercise routine (include something aerobic such as a good walk), but not within two hours of bedtime.  Safe exercise is extremely important for children with disabilities... just like everyone else.</a:t>
            </a:r>
          </a:p>
        </p:txBody>
      </p:sp>
      <p:sp>
        <p:nvSpPr>
          <p:cNvPr id="5" name="Content Placeholder 4">
            <a:extLst>
              <a:ext uri="{FF2B5EF4-FFF2-40B4-BE49-F238E27FC236}">
                <a16:creationId xmlns:a16="http://schemas.microsoft.com/office/drawing/2014/main" id="{D178DC24-61F2-4809-9B08-A31C23DFE485}"/>
              </a:ext>
            </a:extLst>
          </p:cNvPr>
          <p:cNvSpPr>
            <a:spLocks noGrp="1"/>
          </p:cNvSpPr>
          <p:nvPr>
            <p:ph idx="1"/>
          </p:nvPr>
        </p:nvSpPr>
        <p:spPr>
          <a:xfrm>
            <a:off x="685801" y="5424256"/>
            <a:ext cx="10131425" cy="366944"/>
          </a:xfrm>
        </p:spPr>
        <p:txBody>
          <a:bodyPr/>
          <a:lstStyle/>
          <a:p>
            <a:endParaRPr lang="en-US" dirty="0"/>
          </a:p>
        </p:txBody>
      </p:sp>
    </p:spTree>
    <p:extLst>
      <p:ext uri="{BB962C8B-B14F-4D97-AF65-F5344CB8AC3E}">
        <p14:creationId xmlns:p14="http://schemas.microsoft.com/office/powerpoint/2010/main" val="1610636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iagram&#10;&#10;Description automatically generated">
            <a:extLst>
              <a:ext uri="{FF2B5EF4-FFF2-40B4-BE49-F238E27FC236}">
                <a16:creationId xmlns:a16="http://schemas.microsoft.com/office/drawing/2014/main" id="{F0BA86A6-F4E9-43D1-A1B8-C3111B9C4F8D}"/>
              </a:ext>
            </a:extLst>
          </p:cNvPr>
          <p:cNvPicPr>
            <a:picLocks noChangeAspect="1"/>
          </p:cNvPicPr>
          <p:nvPr/>
        </p:nvPicPr>
        <p:blipFill>
          <a:blip r:embed="rId2"/>
          <a:stretch>
            <a:fillRect/>
          </a:stretch>
        </p:blipFill>
        <p:spPr>
          <a:xfrm>
            <a:off x="8239125" y="4314825"/>
            <a:ext cx="3429000" cy="2171700"/>
          </a:xfrm>
          <a:prstGeom prst="rect">
            <a:avLst/>
          </a:prstGeom>
        </p:spPr>
      </p:pic>
      <p:sp>
        <p:nvSpPr>
          <p:cNvPr id="4" name="TextBox 3">
            <a:extLst>
              <a:ext uri="{FF2B5EF4-FFF2-40B4-BE49-F238E27FC236}">
                <a16:creationId xmlns:a16="http://schemas.microsoft.com/office/drawing/2014/main" id="{9DB059D3-C74F-42C8-9E64-00E71BC6EFEE}"/>
              </a:ext>
            </a:extLst>
          </p:cNvPr>
          <p:cNvSpPr txBox="1"/>
          <p:nvPr/>
        </p:nvSpPr>
        <p:spPr>
          <a:xfrm>
            <a:off x="190500" y="200025"/>
            <a:ext cx="7962900" cy="5632311"/>
          </a:xfrm>
          <a:prstGeom prst="rect">
            <a:avLst/>
          </a:prstGeom>
          <a:noFill/>
        </p:spPr>
        <p:txBody>
          <a:bodyPr wrap="square" rtlCol="0">
            <a:spAutoFit/>
          </a:bodyPr>
          <a:lstStyle/>
          <a:p>
            <a:r>
              <a:rPr lang="fr-FR" sz="6000" dirty="0">
                <a:latin typeface="Trebuchet MS" panose="020B0603020202020204" pitchFamily="34" charset="0"/>
              </a:rPr>
              <a:t>Les habitudes sont régies ou contrôlées par les ganglions basiques.</a:t>
            </a:r>
          </a:p>
          <a:p>
            <a:r>
              <a:rPr lang="fr-FR" sz="6000" dirty="0">
                <a:latin typeface="Trebuchet MS" panose="020B0603020202020204" pitchFamily="34" charset="0"/>
              </a:rPr>
              <a:t>Habits are </a:t>
            </a:r>
            <a:r>
              <a:rPr lang="fr-FR" sz="6000" dirty="0" err="1">
                <a:latin typeface="Trebuchet MS" panose="020B0603020202020204" pitchFamily="34" charset="0"/>
              </a:rPr>
              <a:t>controlled</a:t>
            </a:r>
            <a:r>
              <a:rPr lang="fr-FR" sz="6000" dirty="0">
                <a:latin typeface="Trebuchet MS" panose="020B0603020202020204" pitchFamily="34" charset="0"/>
              </a:rPr>
              <a:t> by the basal </a:t>
            </a:r>
            <a:r>
              <a:rPr lang="fr-FR" sz="6000" dirty="0" err="1">
                <a:latin typeface="Trebuchet MS" panose="020B0603020202020204" pitchFamily="34" charset="0"/>
              </a:rPr>
              <a:t>ganglia</a:t>
            </a:r>
            <a:endParaRPr lang="en-US" sz="6000" dirty="0">
              <a:latin typeface="Trebuchet MS" panose="020B0603020202020204" pitchFamily="34" charset="0"/>
            </a:endParaRPr>
          </a:p>
        </p:txBody>
      </p:sp>
      <p:sp>
        <p:nvSpPr>
          <p:cNvPr id="5" name="TextBox 4">
            <a:extLst>
              <a:ext uri="{FF2B5EF4-FFF2-40B4-BE49-F238E27FC236}">
                <a16:creationId xmlns:a16="http://schemas.microsoft.com/office/drawing/2014/main" id="{5157B43D-DC5C-4F21-BBC6-1A11AD9ACF31}"/>
              </a:ext>
            </a:extLst>
          </p:cNvPr>
          <p:cNvSpPr txBox="1"/>
          <p:nvPr/>
        </p:nvSpPr>
        <p:spPr>
          <a:xfrm>
            <a:off x="6880194" y="319596"/>
            <a:ext cx="5121306" cy="3416320"/>
          </a:xfrm>
          <a:prstGeom prst="rect">
            <a:avLst/>
          </a:prstGeom>
          <a:noFill/>
        </p:spPr>
        <p:txBody>
          <a:bodyPr wrap="square" rtlCol="0">
            <a:spAutoFit/>
          </a:bodyPr>
          <a:lstStyle/>
          <a:p>
            <a:r>
              <a:rPr lang="fr-FR" sz="2400" dirty="0">
                <a:latin typeface="Trebuchet MS" panose="020B0603020202020204" pitchFamily="34" charset="0"/>
              </a:rPr>
              <a:t>Il est essentiel de comprendre l’importance des indices, des habitudes et des ganglions basiques pour tout travail auprès des enfants handicapés.</a:t>
            </a:r>
          </a:p>
          <a:p>
            <a:r>
              <a:rPr lang="fr-FR" sz="2400" dirty="0">
                <a:latin typeface="Trebuchet MS" panose="020B0603020202020204" pitchFamily="34" charset="0"/>
              </a:rPr>
              <a:t>It </a:t>
            </a:r>
            <a:r>
              <a:rPr lang="fr-FR" sz="2400" dirty="0" err="1">
                <a:latin typeface="Trebuchet MS" panose="020B0603020202020204" pitchFamily="34" charset="0"/>
              </a:rPr>
              <a:t>is</a:t>
            </a:r>
            <a:r>
              <a:rPr lang="fr-FR" sz="2400" dirty="0">
                <a:latin typeface="Trebuchet MS" panose="020B0603020202020204" pitchFamily="34" charset="0"/>
              </a:rPr>
              <a:t> essential to </a:t>
            </a:r>
            <a:r>
              <a:rPr lang="fr-FR" sz="2400" dirty="0" err="1">
                <a:latin typeface="Trebuchet MS" panose="020B0603020202020204" pitchFamily="34" charset="0"/>
              </a:rPr>
              <a:t>understand</a:t>
            </a:r>
            <a:r>
              <a:rPr lang="fr-FR" sz="2400" dirty="0">
                <a:latin typeface="Trebuchet MS" panose="020B0603020202020204" pitchFamily="34" charset="0"/>
              </a:rPr>
              <a:t> the importance of the basal </a:t>
            </a:r>
            <a:r>
              <a:rPr lang="fr-FR" sz="2400" dirty="0" err="1">
                <a:latin typeface="Trebuchet MS" panose="020B0603020202020204" pitchFamily="34" charset="0"/>
              </a:rPr>
              <a:t>ganglia</a:t>
            </a:r>
            <a:r>
              <a:rPr lang="fr-FR" sz="2400" dirty="0">
                <a:latin typeface="Trebuchet MS" panose="020B0603020202020204" pitchFamily="34" charset="0"/>
              </a:rPr>
              <a:t> in </a:t>
            </a:r>
            <a:r>
              <a:rPr lang="fr-FR" sz="2400" dirty="0" err="1">
                <a:latin typeface="Trebuchet MS" panose="020B0603020202020204" pitchFamily="34" charset="0"/>
              </a:rPr>
              <a:t>working</a:t>
            </a:r>
            <a:r>
              <a:rPr lang="fr-FR" sz="2400" dirty="0">
                <a:latin typeface="Trebuchet MS" panose="020B0603020202020204" pitchFamily="34" charset="0"/>
              </a:rPr>
              <a:t> </a:t>
            </a:r>
            <a:r>
              <a:rPr lang="fr-FR" sz="2400" dirty="0" err="1">
                <a:latin typeface="Trebuchet MS" panose="020B0603020202020204" pitchFamily="34" charset="0"/>
              </a:rPr>
              <a:t>with</a:t>
            </a:r>
            <a:r>
              <a:rPr lang="fr-FR" sz="2400" dirty="0">
                <a:latin typeface="Trebuchet MS" panose="020B0603020202020204" pitchFamily="34" charset="0"/>
              </a:rPr>
              <a:t> </a:t>
            </a:r>
            <a:r>
              <a:rPr lang="fr-FR" sz="2400" dirty="0" err="1">
                <a:latin typeface="Trebuchet MS" panose="020B0603020202020204" pitchFamily="34" charset="0"/>
              </a:rPr>
              <a:t>children</a:t>
            </a:r>
            <a:r>
              <a:rPr lang="fr-FR" sz="2400" dirty="0">
                <a:latin typeface="Trebuchet MS" panose="020B0603020202020204" pitchFamily="34" charset="0"/>
              </a:rPr>
              <a:t> </a:t>
            </a:r>
            <a:r>
              <a:rPr lang="fr-FR" sz="2400" dirty="0" err="1">
                <a:latin typeface="Trebuchet MS" panose="020B0603020202020204" pitchFamily="34" charset="0"/>
              </a:rPr>
              <a:t>with</a:t>
            </a:r>
            <a:r>
              <a:rPr lang="fr-FR" sz="2400" dirty="0">
                <a:latin typeface="Trebuchet MS" panose="020B0603020202020204" pitchFamily="34" charset="0"/>
              </a:rPr>
              <a:t> </a:t>
            </a:r>
            <a:r>
              <a:rPr lang="fr-FR" sz="2400" dirty="0" err="1">
                <a:latin typeface="Trebuchet MS" panose="020B0603020202020204" pitchFamily="34" charset="0"/>
              </a:rPr>
              <a:t>disabilities</a:t>
            </a:r>
            <a:r>
              <a:rPr lang="fr-FR" sz="2400" dirty="0">
                <a:latin typeface="Trebuchet MS" panose="020B0603020202020204" pitchFamily="34" charset="0"/>
              </a:rPr>
              <a:t>.</a:t>
            </a:r>
            <a:endParaRPr lang="en-US" sz="2400" dirty="0">
              <a:latin typeface="Trebuchet MS" panose="020B0603020202020204" pitchFamily="34" charset="0"/>
            </a:endParaRPr>
          </a:p>
        </p:txBody>
      </p:sp>
    </p:spTree>
    <p:extLst>
      <p:ext uri="{BB962C8B-B14F-4D97-AF65-F5344CB8AC3E}">
        <p14:creationId xmlns:p14="http://schemas.microsoft.com/office/powerpoint/2010/main" val="22770935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41BF49E-6D13-4606-84A9-D97D1675D5E0}"/>
              </a:ext>
            </a:extLst>
          </p:cNvPr>
          <p:cNvSpPr txBox="1"/>
          <p:nvPr/>
        </p:nvSpPr>
        <p:spPr>
          <a:xfrm>
            <a:off x="275208" y="230819"/>
            <a:ext cx="11576481" cy="4401205"/>
          </a:xfrm>
          <a:prstGeom prst="rect">
            <a:avLst/>
          </a:prstGeom>
          <a:noFill/>
        </p:spPr>
        <p:txBody>
          <a:bodyPr wrap="square" rtlCol="0">
            <a:spAutoFit/>
          </a:bodyPr>
          <a:lstStyle/>
          <a:p>
            <a:r>
              <a:rPr lang="fr-FR" sz="3600" dirty="0">
                <a:latin typeface="Trebuchet MS" panose="020B0603020202020204" pitchFamily="34" charset="0"/>
              </a:rPr>
              <a:t>Créez une routine relaxante à l’heure du coucher et respectez-la. </a:t>
            </a:r>
          </a:p>
          <a:p>
            <a:r>
              <a:rPr lang="fr-FR" sz="3600" dirty="0">
                <a:latin typeface="Trebuchet MS" panose="020B0603020202020204" pitchFamily="34" charset="0"/>
              </a:rPr>
              <a:t>Vous vous souvenez des rythmes ultradiens ? </a:t>
            </a:r>
          </a:p>
          <a:p>
            <a:endParaRPr lang="fr-FR" sz="3600" dirty="0">
              <a:latin typeface="Trebuchet MS" panose="020B0603020202020204" pitchFamily="34" charset="0"/>
            </a:endParaRPr>
          </a:p>
          <a:p>
            <a:r>
              <a:rPr lang="en-US" sz="3600" dirty="0">
                <a:latin typeface="Trebuchet MS" panose="020B0603020202020204" pitchFamily="34" charset="0"/>
              </a:rPr>
              <a:t>Create a relaxing bedtime routine and stick with it. Remember ultradian rhythms? </a:t>
            </a:r>
            <a:endParaRPr lang="fr-FR" sz="3600" dirty="0">
              <a:latin typeface="Trebuchet MS" panose="020B0603020202020204" pitchFamily="34" charset="0"/>
            </a:endParaRPr>
          </a:p>
          <a:p>
            <a:endParaRPr lang="fr-FR" sz="3200" dirty="0">
              <a:latin typeface="Trebuchet MS" panose="020B0603020202020204" pitchFamily="34" charset="0"/>
            </a:endParaRPr>
          </a:p>
          <a:p>
            <a:endParaRPr lang="en-US" sz="3200" dirty="0">
              <a:latin typeface="Trebuchet MS" panose="020B0603020202020204" pitchFamily="34" charset="0"/>
            </a:endParaRPr>
          </a:p>
        </p:txBody>
      </p:sp>
    </p:spTree>
    <p:extLst>
      <p:ext uri="{BB962C8B-B14F-4D97-AF65-F5344CB8AC3E}">
        <p14:creationId xmlns:p14="http://schemas.microsoft.com/office/powerpoint/2010/main" val="3904915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98E05-04DF-4AC5-8775-C02FFDB6C4A3}"/>
              </a:ext>
            </a:extLst>
          </p:cNvPr>
          <p:cNvSpPr>
            <a:spLocks noGrp="1"/>
          </p:cNvSpPr>
          <p:nvPr>
            <p:ph type="title"/>
          </p:nvPr>
        </p:nvSpPr>
        <p:spPr>
          <a:xfrm>
            <a:off x="685801" y="609600"/>
            <a:ext cx="10131425" cy="4721888"/>
          </a:xfrm>
        </p:spPr>
        <p:txBody>
          <a:bodyPr>
            <a:normAutofit/>
          </a:bodyPr>
          <a:lstStyle/>
          <a:p>
            <a:pPr algn="ctr"/>
            <a:r>
              <a:rPr lang="fr-FR" dirty="0">
                <a:latin typeface="Trebuchet MS" panose="020B0603020202020204" pitchFamily="34" charset="0"/>
              </a:rPr>
              <a:t>Ne pas manger un grand repas 3-4 heures avant d’aller au lit</a:t>
            </a:r>
            <a:br>
              <a:rPr lang="fr-FR" dirty="0">
                <a:latin typeface="Trebuchet MS" panose="020B0603020202020204" pitchFamily="34" charset="0"/>
              </a:rPr>
            </a:br>
            <a:br>
              <a:rPr lang="fr-FR" dirty="0">
                <a:latin typeface="Trebuchet MS" panose="020B0603020202020204" pitchFamily="34" charset="0"/>
              </a:rPr>
            </a:br>
            <a:r>
              <a:rPr lang="en-US" dirty="0">
                <a:latin typeface="Trebuchet MS" panose="020B0603020202020204" pitchFamily="34" charset="0"/>
              </a:rPr>
              <a:t>Do Not eat a large meal within 3-4 hours of going to bed</a:t>
            </a:r>
          </a:p>
        </p:txBody>
      </p:sp>
      <p:sp>
        <p:nvSpPr>
          <p:cNvPr id="3" name="Content Placeholder 2">
            <a:extLst>
              <a:ext uri="{FF2B5EF4-FFF2-40B4-BE49-F238E27FC236}">
                <a16:creationId xmlns:a16="http://schemas.microsoft.com/office/drawing/2014/main" id="{D3D4689D-3BDA-4476-BED2-AC7FD9B08636}"/>
              </a:ext>
            </a:extLst>
          </p:cNvPr>
          <p:cNvSpPr>
            <a:spLocks noGrp="1"/>
          </p:cNvSpPr>
          <p:nvPr>
            <p:ph idx="1"/>
          </p:nvPr>
        </p:nvSpPr>
        <p:spPr>
          <a:xfrm>
            <a:off x="532661" y="6408347"/>
            <a:ext cx="11026066" cy="45719"/>
          </a:xfrm>
        </p:spPr>
        <p:txBody>
          <a:bodyPr>
            <a:normAutofit fontScale="25000" lnSpcReduction="20000"/>
          </a:bodyPr>
          <a:lstStyle/>
          <a:p>
            <a:endParaRPr lang="en-US" sz="2000" dirty="0">
              <a:latin typeface="Trebuchet MS" panose="020B0603020202020204" pitchFamily="34" charset="0"/>
            </a:endParaRPr>
          </a:p>
        </p:txBody>
      </p:sp>
    </p:spTree>
    <p:extLst>
      <p:ext uri="{BB962C8B-B14F-4D97-AF65-F5344CB8AC3E}">
        <p14:creationId xmlns:p14="http://schemas.microsoft.com/office/powerpoint/2010/main" val="7515268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52B23-0E18-48B8-B860-05192EB40E3D}"/>
              </a:ext>
            </a:extLst>
          </p:cNvPr>
          <p:cNvSpPr>
            <a:spLocks noGrp="1"/>
          </p:cNvSpPr>
          <p:nvPr>
            <p:ph type="title"/>
          </p:nvPr>
        </p:nvSpPr>
        <p:spPr>
          <a:xfrm>
            <a:off x="685801" y="609600"/>
            <a:ext cx="10131425" cy="5054353"/>
          </a:xfrm>
        </p:spPr>
        <p:txBody>
          <a:bodyPr>
            <a:normAutofit/>
          </a:bodyPr>
          <a:lstStyle/>
          <a:p>
            <a:r>
              <a:rPr lang="fr-FR" dirty="0"/>
              <a:t>Assurez-vous d’obtenir une bonne exposition à la lumière naturelle</a:t>
            </a:r>
            <a:br>
              <a:rPr lang="fr-FR" dirty="0"/>
            </a:br>
            <a:br>
              <a:rPr lang="fr-FR" dirty="0"/>
            </a:br>
            <a:r>
              <a:rPr lang="en-US" dirty="0"/>
              <a:t>Make sure to get good exposure to natural light</a:t>
            </a:r>
            <a:br>
              <a:rPr lang="fr-FR" dirty="0"/>
            </a:br>
            <a:endParaRPr lang="en-US" dirty="0"/>
          </a:p>
        </p:txBody>
      </p:sp>
    </p:spTree>
    <p:extLst>
      <p:ext uri="{BB962C8B-B14F-4D97-AF65-F5344CB8AC3E}">
        <p14:creationId xmlns:p14="http://schemas.microsoft.com/office/powerpoint/2010/main" val="28662963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425C3-5C27-493E-91BF-00F9B088ABF1}"/>
              </a:ext>
            </a:extLst>
          </p:cNvPr>
          <p:cNvSpPr>
            <a:spLocks noGrp="1"/>
          </p:cNvSpPr>
          <p:nvPr>
            <p:ph type="title"/>
          </p:nvPr>
        </p:nvSpPr>
        <p:spPr>
          <a:xfrm>
            <a:off x="685801" y="609600"/>
            <a:ext cx="10131425" cy="5569258"/>
          </a:xfrm>
        </p:spPr>
        <p:txBody>
          <a:bodyPr>
            <a:normAutofit/>
          </a:bodyPr>
          <a:lstStyle/>
          <a:p>
            <a:r>
              <a:rPr lang="fr-FR" dirty="0"/>
              <a:t>Éliminez la lumière et distrayez autant que possible le bruit pendant le sommeil.  Il y a quelques sons qui peuvent être associés au sommeil.</a:t>
            </a:r>
            <a:br>
              <a:rPr lang="fr-FR" dirty="0"/>
            </a:br>
            <a:br>
              <a:rPr lang="fr-FR" dirty="0"/>
            </a:br>
            <a:r>
              <a:rPr lang="en-US" dirty="0"/>
              <a:t>Eliminate light, and distracting noise as much as possible while sleeping.  There are some sounds which may be associated with sleep.</a:t>
            </a:r>
            <a:br>
              <a:rPr lang="fr-FR" dirty="0"/>
            </a:br>
            <a:endParaRPr lang="en-US" dirty="0"/>
          </a:p>
        </p:txBody>
      </p:sp>
    </p:spTree>
    <p:extLst>
      <p:ext uri="{BB962C8B-B14F-4D97-AF65-F5344CB8AC3E}">
        <p14:creationId xmlns:p14="http://schemas.microsoft.com/office/powerpoint/2010/main" val="27244453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18CE5-801D-422D-9ADE-431A788D5777}"/>
              </a:ext>
            </a:extLst>
          </p:cNvPr>
          <p:cNvSpPr>
            <a:spLocks noGrp="1"/>
          </p:cNvSpPr>
          <p:nvPr>
            <p:ph type="title"/>
          </p:nvPr>
        </p:nvSpPr>
        <p:spPr>
          <a:xfrm>
            <a:off x="685801" y="609600"/>
            <a:ext cx="10131425" cy="5906610"/>
          </a:xfrm>
        </p:spPr>
        <p:txBody>
          <a:bodyPr>
            <a:normAutofit/>
          </a:bodyPr>
          <a:lstStyle/>
          <a:p>
            <a:r>
              <a:rPr lang="fr-FR" dirty="0"/>
              <a:t>Ne ruminez pas sur les problèmes qui vous causent du stress juste avant ou au coucher.  Évitez autant que possible le stress et la discorde avec les enfants pendant cette période.</a:t>
            </a:r>
            <a:br>
              <a:rPr lang="fr-FR" dirty="0"/>
            </a:br>
            <a:br>
              <a:rPr lang="fr-FR" dirty="0"/>
            </a:br>
            <a:r>
              <a:rPr lang="en-US" dirty="0"/>
              <a:t>Do Not ruminate over issues that cause you stress right before or at bedtime.  Avoid stress and discord with children during this time… as much as possible.</a:t>
            </a:r>
          </a:p>
        </p:txBody>
      </p:sp>
    </p:spTree>
    <p:extLst>
      <p:ext uri="{BB962C8B-B14F-4D97-AF65-F5344CB8AC3E}">
        <p14:creationId xmlns:p14="http://schemas.microsoft.com/office/powerpoint/2010/main" val="4533298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2EF8F-B948-4FA3-A359-35FC678FE902}"/>
              </a:ext>
            </a:extLst>
          </p:cNvPr>
          <p:cNvSpPr>
            <a:spLocks noGrp="1"/>
          </p:cNvSpPr>
          <p:nvPr>
            <p:ph type="title"/>
          </p:nvPr>
        </p:nvSpPr>
        <p:spPr>
          <a:xfrm>
            <a:off x="685801" y="609600"/>
            <a:ext cx="10131425" cy="6332738"/>
          </a:xfrm>
        </p:spPr>
        <p:txBody>
          <a:bodyPr>
            <a:normAutofit/>
          </a:bodyPr>
          <a:lstStyle/>
          <a:p>
            <a:r>
              <a:rPr lang="fr-FR" dirty="0"/>
              <a:t>Peut aider... Calmant les couleurs douces dans la chambre à coucher.  Endroit sûr et sûr pour dormir, lesté blanchi (pas plus de 15% du poids corporel), la lecture à l’enfant à côté de leur lit à l’aide d’une lumière douce.</a:t>
            </a:r>
            <a:br>
              <a:rPr lang="fr-FR" dirty="0"/>
            </a:br>
            <a:br>
              <a:rPr lang="fr-FR" dirty="0"/>
            </a:br>
            <a:r>
              <a:rPr lang="en-US" dirty="0"/>
              <a:t>May help...Calming soft colors in bedroom.  Safe, secure place to sleep, weighted blanked (no more than 15% of body weight), reading to child next to their bed using a soft light.</a:t>
            </a:r>
          </a:p>
        </p:txBody>
      </p:sp>
    </p:spTree>
    <p:extLst>
      <p:ext uri="{BB962C8B-B14F-4D97-AF65-F5344CB8AC3E}">
        <p14:creationId xmlns:p14="http://schemas.microsoft.com/office/powerpoint/2010/main" val="31652523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16B35-7C22-4A24-98A7-3D3F0B6ECCB5}"/>
              </a:ext>
            </a:extLst>
          </p:cNvPr>
          <p:cNvSpPr>
            <a:spLocks noGrp="1"/>
          </p:cNvSpPr>
          <p:nvPr>
            <p:ph type="title"/>
          </p:nvPr>
        </p:nvSpPr>
        <p:spPr>
          <a:xfrm>
            <a:off x="685801" y="609600"/>
            <a:ext cx="10131425" cy="5675790"/>
          </a:xfrm>
        </p:spPr>
        <p:txBody>
          <a:bodyPr>
            <a:normAutofit/>
          </a:bodyPr>
          <a:lstStyle/>
          <a:p>
            <a:r>
              <a:rPr lang="fr-FR" dirty="0"/>
              <a:t>Avant d’utiliser des médicaments, veuillez consulter le médecin de l’enfant.</a:t>
            </a:r>
            <a:br>
              <a:rPr lang="fr-FR" dirty="0"/>
            </a:br>
            <a:br>
              <a:rPr lang="fr-FR" dirty="0"/>
            </a:br>
            <a:r>
              <a:rPr lang="en-US" dirty="0"/>
              <a:t>Before using medications, please consult the child's physician. </a:t>
            </a:r>
            <a:br>
              <a:rPr lang="fr-FR" dirty="0"/>
            </a:br>
            <a:br>
              <a:rPr lang="fr-FR" dirty="0"/>
            </a:br>
            <a:endParaRPr lang="en-US" dirty="0"/>
          </a:p>
        </p:txBody>
      </p:sp>
    </p:spTree>
    <p:extLst>
      <p:ext uri="{BB962C8B-B14F-4D97-AF65-F5344CB8AC3E}">
        <p14:creationId xmlns:p14="http://schemas.microsoft.com/office/powerpoint/2010/main" val="42625940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89F0F-9862-42D3-93BE-00FED9BC48D2}"/>
              </a:ext>
            </a:extLst>
          </p:cNvPr>
          <p:cNvSpPr>
            <a:spLocks noGrp="1"/>
          </p:cNvSpPr>
          <p:nvPr>
            <p:ph type="title"/>
          </p:nvPr>
        </p:nvSpPr>
        <p:spPr>
          <a:xfrm>
            <a:off x="685801" y="609600"/>
            <a:ext cx="10686494" cy="6350493"/>
          </a:xfrm>
        </p:spPr>
        <p:txBody>
          <a:bodyPr>
            <a:normAutofit/>
          </a:bodyPr>
          <a:lstStyle/>
          <a:p>
            <a:r>
              <a:rPr lang="fr-FR" dirty="0"/>
              <a:t>Musique, relaxation et sommeil.  Avoir de la musique, se détendre pour l’enfant qui est associé uniquement au sommeil.  La musique peut également être utile avec les transitions si elle n’est associée qu’à cette transition.</a:t>
            </a:r>
            <a:br>
              <a:rPr lang="fr-FR" dirty="0"/>
            </a:br>
            <a:br>
              <a:rPr lang="fr-FR" dirty="0"/>
            </a:br>
            <a:r>
              <a:rPr lang="en-US" dirty="0"/>
              <a:t>Music, Relaxation, and Sleep.  Have music, relaxing for the child that is associated only with sleep.  Music can also be helpful with transitions if it is associated only with that transition.</a:t>
            </a:r>
          </a:p>
        </p:txBody>
      </p:sp>
    </p:spTree>
    <p:extLst>
      <p:ext uri="{BB962C8B-B14F-4D97-AF65-F5344CB8AC3E}">
        <p14:creationId xmlns:p14="http://schemas.microsoft.com/office/powerpoint/2010/main" val="7361616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78D69-3DAA-4907-87EF-33240205C50A}"/>
              </a:ext>
            </a:extLst>
          </p:cNvPr>
          <p:cNvSpPr>
            <a:spLocks noGrp="1"/>
          </p:cNvSpPr>
          <p:nvPr>
            <p:ph type="title"/>
          </p:nvPr>
        </p:nvSpPr>
        <p:spPr>
          <a:xfrm>
            <a:off x="685801" y="609600"/>
            <a:ext cx="10131425" cy="5871099"/>
          </a:xfrm>
        </p:spPr>
        <p:txBody>
          <a:bodyPr>
            <a:normAutofit/>
          </a:bodyPr>
          <a:lstStyle/>
          <a:p>
            <a:r>
              <a:rPr lang="fr-FR" dirty="0"/>
              <a:t>Parfums et huiles essentielles pour le sommeil: Certaines odeurs peuvent être utiles pour le sommeil.  Deux que j’aime particulièrement sont la lavande et ylang </a:t>
            </a:r>
            <a:r>
              <a:rPr lang="fr-FR" dirty="0" err="1"/>
              <a:t>ylang</a:t>
            </a:r>
            <a:r>
              <a:rPr lang="fr-FR" dirty="0"/>
              <a:t>. </a:t>
            </a:r>
            <a:r>
              <a:rPr lang="fr-FR" dirty="0" err="1"/>
              <a:t>Avoid</a:t>
            </a:r>
            <a:r>
              <a:rPr lang="fr-FR" dirty="0"/>
              <a:t> </a:t>
            </a:r>
            <a:r>
              <a:rPr lang="fr-FR" dirty="0" err="1"/>
              <a:t>fires</a:t>
            </a:r>
            <a:r>
              <a:rPr lang="fr-FR" dirty="0"/>
              <a:t>. Éviter les incendies.</a:t>
            </a:r>
            <a:br>
              <a:rPr lang="fr-FR" dirty="0"/>
            </a:br>
            <a:br>
              <a:rPr lang="fr-FR" dirty="0"/>
            </a:br>
            <a:r>
              <a:rPr lang="en-US" dirty="0"/>
              <a:t>Scents and essential oils for sleep:  Some smells can be helpful for sleep.  Two I especially like are lavender and </a:t>
            </a:r>
            <a:r>
              <a:rPr lang="en-US" dirty="0" err="1"/>
              <a:t>ylang</a:t>
            </a:r>
            <a:r>
              <a:rPr lang="en-US" dirty="0"/>
              <a:t> </a:t>
            </a:r>
            <a:r>
              <a:rPr lang="en-US" dirty="0" err="1"/>
              <a:t>ylang</a:t>
            </a:r>
            <a:r>
              <a:rPr lang="en-US" dirty="0"/>
              <a:t>. Avoid fires</a:t>
            </a:r>
          </a:p>
        </p:txBody>
      </p:sp>
    </p:spTree>
    <p:extLst>
      <p:ext uri="{BB962C8B-B14F-4D97-AF65-F5344CB8AC3E}">
        <p14:creationId xmlns:p14="http://schemas.microsoft.com/office/powerpoint/2010/main" val="4326946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71B14-84EB-49AC-A218-9BF6C4676275}"/>
              </a:ext>
            </a:extLst>
          </p:cNvPr>
          <p:cNvSpPr>
            <a:spLocks noGrp="1"/>
          </p:cNvSpPr>
          <p:nvPr>
            <p:ph type="title"/>
          </p:nvPr>
        </p:nvSpPr>
        <p:spPr>
          <a:xfrm>
            <a:off x="685801" y="609600"/>
            <a:ext cx="10131425" cy="6323860"/>
          </a:xfrm>
        </p:spPr>
        <p:txBody>
          <a:bodyPr>
            <a:normAutofit fontScale="90000"/>
          </a:bodyPr>
          <a:lstStyle/>
          <a:p>
            <a:r>
              <a:rPr lang="fr-FR" dirty="0"/>
              <a:t>Aliments légers et tisanes pour le sommeil.  Petites quantités de fromage faible en gras, lait, pistaches, bananes, noix, cerises acidulées, céleri.  Et les thés : camomille, fenouil et valériane.  Pour les liquides, pas plus de 1/2 tasse et au moins 30 minutes avant le coucher.</a:t>
            </a:r>
            <a:br>
              <a:rPr lang="fr-FR" dirty="0"/>
            </a:br>
            <a:r>
              <a:rPr lang="en-US" dirty="0"/>
              <a:t>Light foods and herbal teas for sleep.  Small amounts of low fat cheese, milk, pistachios, bananas, walnuts, tart cherries, celery.  And teas:  chamomile, fennel, and valerian.  For liquids, no more than 1/2 cup and at least 30 minutes before bed.</a:t>
            </a:r>
          </a:p>
        </p:txBody>
      </p:sp>
    </p:spTree>
    <p:extLst>
      <p:ext uri="{BB962C8B-B14F-4D97-AF65-F5344CB8AC3E}">
        <p14:creationId xmlns:p14="http://schemas.microsoft.com/office/powerpoint/2010/main" val="793103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A8A12E4-AB6E-4191-8F2A-C7CE9C76B547}"/>
              </a:ext>
            </a:extLst>
          </p:cNvPr>
          <p:cNvSpPr txBox="1"/>
          <p:nvPr/>
        </p:nvSpPr>
        <p:spPr>
          <a:xfrm>
            <a:off x="239697" y="168676"/>
            <a:ext cx="11754035" cy="6370975"/>
          </a:xfrm>
          <a:prstGeom prst="rect">
            <a:avLst/>
          </a:prstGeom>
          <a:noFill/>
        </p:spPr>
        <p:txBody>
          <a:bodyPr wrap="square" rtlCol="0">
            <a:spAutoFit/>
          </a:bodyPr>
          <a:lstStyle/>
          <a:p>
            <a:r>
              <a:rPr lang="fr-FR" sz="2400" dirty="0">
                <a:latin typeface="Trebuchet MS" panose="020B0603020202020204" pitchFamily="34" charset="0"/>
              </a:rPr>
              <a:t> </a:t>
            </a:r>
            <a:r>
              <a:rPr lang="fr-FR" sz="3600" dirty="0">
                <a:latin typeface="Trebuchet MS" panose="020B0603020202020204" pitchFamily="34" charset="0"/>
              </a:rPr>
              <a:t>La privation de sommeil contribue à une mauvaise santé physique ainsi que des problèmes avec:</a:t>
            </a:r>
          </a:p>
          <a:p>
            <a:pPr marL="571500" indent="-571500">
              <a:buFont typeface="Arial" panose="020B0604020202020204" pitchFamily="34" charset="0"/>
              <a:buChar char="•"/>
            </a:pPr>
            <a:r>
              <a:rPr lang="fr-FR" sz="3600" dirty="0">
                <a:latin typeface="Trebuchet MS" panose="020B0603020202020204" pitchFamily="34" charset="0"/>
              </a:rPr>
              <a:t>attention, </a:t>
            </a:r>
          </a:p>
          <a:p>
            <a:pPr marL="571500" indent="-571500">
              <a:buFont typeface="Arial" panose="020B0604020202020204" pitchFamily="34" charset="0"/>
              <a:buChar char="•"/>
            </a:pPr>
            <a:r>
              <a:rPr lang="fr-FR" sz="3600" dirty="0">
                <a:latin typeface="Trebuchet MS" panose="020B0603020202020204" pitchFamily="34" charset="0"/>
              </a:rPr>
              <a:t>concentration, </a:t>
            </a:r>
          </a:p>
          <a:p>
            <a:pPr marL="571500" indent="-571500">
              <a:buFont typeface="Arial" panose="020B0604020202020204" pitchFamily="34" charset="0"/>
              <a:buChar char="•"/>
            </a:pPr>
            <a:r>
              <a:rPr lang="fr-FR" sz="3600" dirty="0">
                <a:latin typeface="Trebuchet MS" panose="020B0603020202020204" pitchFamily="34" charset="0"/>
              </a:rPr>
              <a:t>temps de réaction, </a:t>
            </a:r>
          </a:p>
          <a:p>
            <a:pPr marL="571500" indent="-571500">
              <a:buFont typeface="Arial" panose="020B0604020202020204" pitchFamily="34" charset="0"/>
              <a:buChar char="•"/>
            </a:pPr>
            <a:r>
              <a:rPr lang="fr-FR" sz="3600" dirty="0">
                <a:latin typeface="Trebuchet MS" panose="020B0603020202020204" pitchFamily="34" charset="0"/>
              </a:rPr>
              <a:t>jugement, </a:t>
            </a:r>
          </a:p>
          <a:p>
            <a:pPr marL="571500" indent="-571500">
              <a:buFont typeface="Arial" panose="020B0604020202020204" pitchFamily="34" charset="0"/>
              <a:buChar char="•"/>
            </a:pPr>
            <a:r>
              <a:rPr lang="fr-FR" sz="3600" dirty="0">
                <a:latin typeface="Trebuchet MS" panose="020B0603020202020204" pitchFamily="34" charset="0"/>
              </a:rPr>
              <a:t>mémoire, </a:t>
            </a:r>
          </a:p>
          <a:p>
            <a:pPr marL="571500" indent="-571500">
              <a:buFont typeface="Arial" panose="020B0604020202020204" pitchFamily="34" charset="0"/>
              <a:buChar char="•"/>
            </a:pPr>
            <a:r>
              <a:rPr lang="fr-FR" sz="3600" dirty="0">
                <a:latin typeface="Trebuchet MS" panose="020B0603020202020204" pitchFamily="34" charset="0"/>
              </a:rPr>
              <a:t>performance scolaire, </a:t>
            </a:r>
          </a:p>
          <a:p>
            <a:pPr marL="571500" indent="-571500">
              <a:buFont typeface="Arial" panose="020B0604020202020204" pitchFamily="34" charset="0"/>
              <a:buChar char="•"/>
            </a:pPr>
            <a:r>
              <a:rPr lang="fr-FR" sz="3600" dirty="0">
                <a:latin typeface="Trebuchet MS" panose="020B0603020202020204" pitchFamily="34" charset="0"/>
              </a:rPr>
              <a:t>régulation émotionnelle, </a:t>
            </a:r>
          </a:p>
          <a:p>
            <a:pPr marL="571500" indent="-571500">
              <a:buFont typeface="Arial" panose="020B0604020202020204" pitchFamily="34" charset="0"/>
              <a:buChar char="•"/>
            </a:pPr>
            <a:r>
              <a:rPr lang="fr-FR" sz="3600" dirty="0">
                <a:latin typeface="Trebuchet MS" panose="020B0603020202020204" pitchFamily="34" charset="0"/>
              </a:rPr>
              <a:t>comportement, et bien plus encore.</a:t>
            </a:r>
          </a:p>
          <a:p>
            <a:endParaRPr lang="fr-FR" sz="2400" dirty="0">
              <a:latin typeface="Trebuchet MS" panose="020B0603020202020204" pitchFamily="34" charset="0"/>
            </a:endParaRPr>
          </a:p>
          <a:p>
            <a:endParaRPr lang="en-US" sz="2400" dirty="0">
              <a:latin typeface="Trebuchet MS" panose="020B0603020202020204" pitchFamily="34" charset="0"/>
            </a:endParaRPr>
          </a:p>
        </p:txBody>
      </p:sp>
    </p:spTree>
    <p:extLst>
      <p:ext uri="{BB962C8B-B14F-4D97-AF65-F5344CB8AC3E}">
        <p14:creationId xmlns:p14="http://schemas.microsoft.com/office/powerpoint/2010/main" val="42114202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682E8-3164-43F1-95C8-44D7EEFDAAE4}"/>
              </a:ext>
            </a:extLst>
          </p:cNvPr>
          <p:cNvSpPr>
            <a:spLocks noGrp="1"/>
          </p:cNvSpPr>
          <p:nvPr>
            <p:ph type="title"/>
          </p:nvPr>
        </p:nvSpPr>
        <p:spPr>
          <a:xfrm>
            <a:off x="685801" y="609600"/>
            <a:ext cx="10131425" cy="5933243"/>
          </a:xfrm>
        </p:spPr>
        <p:txBody>
          <a:bodyPr>
            <a:normAutofit fontScale="90000"/>
          </a:bodyPr>
          <a:lstStyle/>
          <a:p>
            <a:r>
              <a:rPr lang="fr-FR" dirty="0"/>
              <a:t>les nourrissons et les jeunes enfants devraient faire la sieste.  Pour la plupart des enfants plus âgés et des adultes, la sieste perturbe le cycle du sommeil pour inclure les produits chimiques qui régulent le sommeil et l’éveil.</a:t>
            </a:r>
            <a:br>
              <a:rPr lang="fr-FR" dirty="0"/>
            </a:br>
            <a:br>
              <a:rPr lang="fr-FR" dirty="0"/>
            </a:br>
            <a:r>
              <a:rPr lang="en-US" dirty="0"/>
              <a:t>infants and young children should nap.  For most older children and adults, napping disrupts the sleep cycle to include the chemicals that regulate sleep and wakefulness.</a:t>
            </a:r>
          </a:p>
        </p:txBody>
      </p:sp>
    </p:spTree>
    <p:extLst>
      <p:ext uri="{BB962C8B-B14F-4D97-AF65-F5344CB8AC3E}">
        <p14:creationId xmlns:p14="http://schemas.microsoft.com/office/powerpoint/2010/main" val="21401683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9E82D-F4A3-4DA1-9799-EBA8674D5B29}"/>
              </a:ext>
            </a:extLst>
          </p:cNvPr>
          <p:cNvSpPr>
            <a:spLocks noGrp="1"/>
          </p:cNvSpPr>
          <p:nvPr>
            <p:ph type="title"/>
          </p:nvPr>
        </p:nvSpPr>
        <p:spPr>
          <a:xfrm>
            <a:off x="685801" y="609600"/>
            <a:ext cx="10131425" cy="5942120"/>
          </a:xfrm>
        </p:spPr>
        <p:txBody>
          <a:bodyPr>
            <a:normAutofit fontScale="90000"/>
          </a:bodyPr>
          <a:lstStyle/>
          <a:p>
            <a:r>
              <a:rPr lang="fr-FR" dirty="0"/>
              <a:t>Souffler tranquillement de grosses bulles, comme une activité, avant le sommeil peut aider certains enfants.  Dire bonne nuit aux parties du corps, en commençant par les </a:t>
            </a:r>
            <a:r>
              <a:rPr lang="fr-FR" dirty="0" err="1"/>
              <a:t>ateils</a:t>
            </a:r>
            <a:r>
              <a:rPr lang="fr-FR" dirty="0"/>
              <a:t> et en se déplaçant vers le haut, peut aider certains.</a:t>
            </a:r>
            <a:br>
              <a:rPr lang="fr-FR" dirty="0"/>
            </a:br>
            <a:br>
              <a:rPr lang="fr-FR" dirty="0"/>
            </a:br>
            <a:r>
              <a:rPr lang="en-US" dirty="0"/>
              <a:t>Quietly blowing BIG bubbles, as an activity, before sleep can help some children.  Saying good night to the body parts, starting at the toes and moving up, can help some.</a:t>
            </a:r>
          </a:p>
        </p:txBody>
      </p:sp>
    </p:spTree>
    <p:extLst>
      <p:ext uri="{BB962C8B-B14F-4D97-AF65-F5344CB8AC3E}">
        <p14:creationId xmlns:p14="http://schemas.microsoft.com/office/powerpoint/2010/main" val="994486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D71C8-DB65-44DD-AF68-E13813869141}"/>
              </a:ext>
            </a:extLst>
          </p:cNvPr>
          <p:cNvSpPr>
            <a:spLocks noGrp="1"/>
          </p:cNvSpPr>
          <p:nvPr>
            <p:ph type="title"/>
          </p:nvPr>
        </p:nvSpPr>
        <p:spPr>
          <a:xfrm>
            <a:off x="685801" y="609600"/>
            <a:ext cx="10131425" cy="4246485"/>
          </a:xfrm>
        </p:spPr>
        <p:txBody>
          <a:bodyPr>
            <a:normAutofit/>
          </a:bodyPr>
          <a:lstStyle/>
          <a:p>
            <a:pPr algn="ctr"/>
            <a:r>
              <a:rPr lang="en-US" sz="4400" dirty="0" err="1"/>
              <a:t>questionne</a:t>
            </a:r>
            <a:r>
              <a:rPr lang="en-US" sz="4400" dirty="0"/>
              <a:t>???</a:t>
            </a:r>
            <a:br>
              <a:rPr lang="en-US" sz="4400" dirty="0"/>
            </a:br>
            <a:r>
              <a:rPr lang="en-US" sz="4400" dirty="0"/>
              <a:t>Questions???</a:t>
            </a:r>
          </a:p>
        </p:txBody>
      </p:sp>
    </p:spTree>
    <p:extLst>
      <p:ext uri="{BB962C8B-B14F-4D97-AF65-F5344CB8AC3E}">
        <p14:creationId xmlns:p14="http://schemas.microsoft.com/office/powerpoint/2010/main" val="27821634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C44E191-67E9-4C8D-B5DA-A84597564AF8}"/>
              </a:ext>
            </a:extLst>
          </p:cNvPr>
          <p:cNvSpPr txBox="1"/>
          <p:nvPr/>
        </p:nvSpPr>
        <p:spPr>
          <a:xfrm>
            <a:off x="239697" y="168676"/>
            <a:ext cx="11718524" cy="5016758"/>
          </a:xfrm>
          <a:prstGeom prst="rect">
            <a:avLst/>
          </a:prstGeom>
          <a:noFill/>
        </p:spPr>
        <p:txBody>
          <a:bodyPr wrap="square" rtlCol="0">
            <a:spAutoFit/>
          </a:bodyPr>
          <a:lstStyle/>
          <a:p>
            <a:r>
              <a:rPr lang="fr-FR" dirty="0">
                <a:latin typeface="Trebuchet MS" panose="020B0603020202020204" pitchFamily="34" charset="0"/>
              </a:rPr>
              <a:t> </a:t>
            </a:r>
            <a:r>
              <a:rPr lang="fr-FR" sz="3200" dirty="0" err="1">
                <a:latin typeface="Trebuchet MS" panose="020B0603020202020204" pitchFamily="34" charset="0"/>
              </a:rPr>
              <a:t>Lack</a:t>
            </a:r>
            <a:r>
              <a:rPr lang="fr-FR" sz="3200" dirty="0">
                <a:latin typeface="Trebuchet MS" panose="020B0603020202020204" pitchFamily="34" charset="0"/>
              </a:rPr>
              <a:t> of </a:t>
            </a:r>
            <a:r>
              <a:rPr lang="fr-FR" sz="3200" dirty="0" err="1">
                <a:latin typeface="Trebuchet MS" panose="020B0603020202020204" pitchFamily="34" charset="0"/>
              </a:rPr>
              <a:t>sleep</a:t>
            </a:r>
            <a:r>
              <a:rPr lang="fr-FR" sz="3200" dirty="0">
                <a:latin typeface="Trebuchet MS" panose="020B0603020202020204" pitchFamily="34" charset="0"/>
              </a:rPr>
              <a:t> </a:t>
            </a:r>
            <a:r>
              <a:rPr lang="fr-FR" sz="3200" dirty="0" err="1">
                <a:latin typeface="Trebuchet MS" panose="020B0603020202020204" pitchFamily="34" charset="0"/>
              </a:rPr>
              <a:t>contributes</a:t>
            </a:r>
            <a:r>
              <a:rPr lang="fr-FR" sz="3200" dirty="0">
                <a:latin typeface="Trebuchet MS" panose="020B0603020202020204" pitchFamily="34" charset="0"/>
              </a:rPr>
              <a:t> to </a:t>
            </a:r>
            <a:r>
              <a:rPr lang="fr-FR" sz="3200" dirty="0" err="1">
                <a:latin typeface="Trebuchet MS" panose="020B0603020202020204" pitchFamily="34" charset="0"/>
              </a:rPr>
              <a:t>poor</a:t>
            </a:r>
            <a:r>
              <a:rPr lang="fr-FR" sz="3200" dirty="0">
                <a:latin typeface="Trebuchet MS" panose="020B0603020202020204" pitchFamily="34" charset="0"/>
              </a:rPr>
              <a:t> </a:t>
            </a:r>
            <a:r>
              <a:rPr lang="fr-FR" sz="3200" dirty="0" err="1">
                <a:latin typeface="Trebuchet MS" panose="020B0603020202020204" pitchFamily="34" charset="0"/>
              </a:rPr>
              <a:t>physical</a:t>
            </a:r>
            <a:r>
              <a:rPr lang="fr-FR" sz="3200" dirty="0">
                <a:latin typeface="Trebuchet MS" panose="020B0603020202020204" pitchFamily="34" charset="0"/>
              </a:rPr>
              <a:t> </a:t>
            </a:r>
            <a:r>
              <a:rPr lang="fr-FR" sz="3200" dirty="0" err="1">
                <a:latin typeface="Trebuchet MS" panose="020B0603020202020204" pitchFamily="34" charset="0"/>
              </a:rPr>
              <a:t>health</a:t>
            </a:r>
            <a:r>
              <a:rPr lang="fr-FR" sz="3200" dirty="0">
                <a:latin typeface="Trebuchet MS" panose="020B0603020202020204" pitchFamily="34" charset="0"/>
              </a:rPr>
              <a:t> as </a:t>
            </a:r>
            <a:r>
              <a:rPr lang="fr-FR" sz="3200" dirty="0" err="1">
                <a:latin typeface="Trebuchet MS" panose="020B0603020202020204" pitchFamily="34" charset="0"/>
              </a:rPr>
              <a:t>well</a:t>
            </a:r>
            <a:r>
              <a:rPr lang="fr-FR" sz="3200" dirty="0">
                <a:latin typeface="Trebuchet MS" panose="020B0603020202020204" pitchFamily="34" charset="0"/>
              </a:rPr>
              <a:t> as </a:t>
            </a:r>
            <a:r>
              <a:rPr lang="fr-FR" sz="3200" dirty="0" err="1">
                <a:latin typeface="Trebuchet MS" panose="020B0603020202020204" pitchFamily="34" charset="0"/>
              </a:rPr>
              <a:t>problems</a:t>
            </a:r>
            <a:r>
              <a:rPr lang="fr-FR" sz="3200" dirty="0">
                <a:latin typeface="Trebuchet MS" panose="020B0603020202020204" pitchFamily="34" charset="0"/>
              </a:rPr>
              <a:t> </a:t>
            </a:r>
            <a:r>
              <a:rPr lang="fr-FR" sz="3200" dirty="0" err="1">
                <a:latin typeface="Trebuchet MS" panose="020B0603020202020204" pitchFamily="34" charset="0"/>
              </a:rPr>
              <a:t>with</a:t>
            </a:r>
            <a:r>
              <a:rPr lang="fr-FR" sz="3200" dirty="0">
                <a:latin typeface="Trebuchet MS" panose="020B0603020202020204" pitchFamily="34" charset="0"/>
              </a:rPr>
              <a:t>:</a:t>
            </a:r>
          </a:p>
          <a:p>
            <a:pPr marL="571500" indent="-571500">
              <a:buFont typeface="Arial" panose="020B0604020202020204" pitchFamily="34" charset="0"/>
              <a:buChar char="•"/>
            </a:pPr>
            <a:r>
              <a:rPr lang="fr-FR" sz="3200" dirty="0">
                <a:latin typeface="Trebuchet MS" panose="020B0603020202020204" pitchFamily="34" charset="0"/>
              </a:rPr>
              <a:t>Attention, </a:t>
            </a:r>
          </a:p>
          <a:p>
            <a:pPr marL="571500" indent="-571500">
              <a:buFont typeface="Arial" panose="020B0604020202020204" pitchFamily="34" charset="0"/>
              <a:buChar char="•"/>
            </a:pPr>
            <a:r>
              <a:rPr lang="fr-FR" sz="3200" dirty="0">
                <a:latin typeface="Trebuchet MS" panose="020B0603020202020204" pitchFamily="34" charset="0"/>
              </a:rPr>
              <a:t>Concentration, </a:t>
            </a:r>
          </a:p>
          <a:p>
            <a:pPr marL="571500" indent="-571500">
              <a:buFont typeface="Arial" panose="020B0604020202020204" pitchFamily="34" charset="0"/>
              <a:buChar char="•"/>
            </a:pPr>
            <a:r>
              <a:rPr lang="fr-FR" sz="3200" dirty="0" err="1">
                <a:latin typeface="Trebuchet MS" panose="020B0603020202020204" pitchFamily="34" charset="0"/>
              </a:rPr>
              <a:t>Reaction</a:t>
            </a:r>
            <a:r>
              <a:rPr lang="fr-FR" sz="3200" dirty="0">
                <a:latin typeface="Trebuchet MS" panose="020B0603020202020204" pitchFamily="34" charset="0"/>
              </a:rPr>
              <a:t> times, </a:t>
            </a:r>
          </a:p>
          <a:p>
            <a:pPr marL="571500" indent="-571500">
              <a:buFont typeface="Arial" panose="020B0604020202020204" pitchFamily="34" charset="0"/>
              <a:buChar char="•"/>
            </a:pPr>
            <a:r>
              <a:rPr lang="fr-FR" sz="3200" dirty="0" err="1">
                <a:latin typeface="Trebuchet MS" panose="020B0603020202020204" pitchFamily="34" charset="0"/>
              </a:rPr>
              <a:t>Judgement</a:t>
            </a:r>
            <a:r>
              <a:rPr lang="fr-FR" sz="3200" dirty="0">
                <a:latin typeface="Trebuchet MS" panose="020B0603020202020204" pitchFamily="34" charset="0"/>
              </a:rPr>
              <a:t>, </a:t>
            </a:r>
          </a:p>
          <a:p>
            <a:pPr marL="571500" indent="-571500">
              <a:buFont typeface="Arial" panose="020B0604020202020204" pitchFamily="34" charset="0"/>
              <a:buChar char="•"/>
            </a:pPr>
            <a:r>
              <a:rPr lang="fr-FR" sz="3200" dirty="0">
                <a:latin typeface="Trebuchet MS" panose="020B0603020202020204" pitchFamily="34" charset="0"/>
              </a:rPr>
              <a:t>Memory, </a:t>
            </a:r>
          </a:p>
          <a:p>
            <a:pPr marL="571500" indent="-571500">
              <a:buFont typeface="Arial" panose="020B0604020202020204" pitchFamily="34" charset="0"/>
              <a:buChar char="•"/>
            </a:pPr>
            <a:r>
              <a:rPr lang="fr-FR" sz="3200" dirty="0" err="1">
                <a:latin typeface="Trebuchet MS" panose="020B0603020202020204" pitchFamily="34" charset="0"/>
              </a:rPr>
              <a:t>School</a:t>
            </a:r>
            <a:r>
              <a:rPr lang="fr-FR" sz="3200" dirty="0">
                <a:latin typeface="Trebuchet MS" panose="020B0603020202020204" pitchFamily="34" charset="0"/>
              </a:rPr>
              <a:t> performance, </a:t>
            </a:r>
          </a:p>
          <a:p>
            <a:pPr marL="571500" indent="-571500">
              <a:buFont typeface="Arial" panose="020B0604020202020204" pitchFamily="34" charset="0"/>
              <a:buChar char="•"/>
            </a:pPr>
            <a:r>
              <a:rPr lang="fr-FR" sz="3200" dirty="0" err="1">
                <a:latin typeface="Trebuchet MS" panose="020B0603020202020204" pitchFamily="34" charset="0"/>
              </a:rPr>
              <a:t>Emotional</a:t>
            </a:r>
            <a:r>
              <a:rPr lang="fr-FR" sz="3200" dirty="0">
                <a:latin typeface="Trebuchet MS" panose="020B0603020202020204" pitchFamily="34" charset="0"/>
              </a:rPr>
              <a:t> </a:t>
            </a:r>
            <a:r>
              <a:rPr lang="fr-FR" sz="3200" dirty="0" err="1">
                <a:latin typeface="Trebuchet MS" panose="020B0603020202020204" pitchFamily="34" charset="0"/>
              </a:rPr>
              <a:t>regulation</a:t>
            </a:r>
            <a:r>
              <a:rPr lang="fr-FR" sz="3200" dirty="0">
                <a:latin typeface="Trebuchet MS" panose="020B0603020202020204" pitchFamily="34" charset="0"/>
              </a:rPr>
              <a:t>, </a:t>
            </a:r>
          </a:p>
          <a:p>
            <a:pPr marL="571500" indent="-571500">
              <a:buFont typeface="Arial" panose="020B0604020202020204" pitchFamily="34" charset="0"/>
              <a:buChar char="•"/>
            </a:pPr>
            <a:r>
              <a:rPr lang="fr-FR" sz="3200" dirty="0" err="1">
                <a:latin typeface="Trebuchet MS" panose="020B0603020202020204" pitchFamily="34" charset="0"/>
              </a:rPr>
              <a:t>Behavior</a:t>
            </a:r>
            <a:r>
              <a:rPr lang="fr-FR" sz="3200" dirty="0">
                <a:latin typeface="Trebuchet MS" panose="020B0603020202020204" pitchFamily="34" charset="0"/>
              </a:rPr>
              <a:t>, and </a:t>
            </a:r>
            <a:r>
              <a:rPr lang="fr-FR" sz="3200" dirty="0" err="1">
                <a:latin typeface="Trebuchet MS" panose="020B0603020202020204" pitchFamily="34" charset="0"/>
              </a:rPr>
              <a:t>many</a:t>
            </a:r>
            <a:r>
              <a:rPr lang="fr-FR" sz="3200" dirty="0">
                <a:latin typeface="Trebuchet MS" panose="020B0603020202020204" pitchFamily="34" charset="0"/>
              </a:rPr>
              <a:t> </a:t>
            </a:r>
            <a:r>
              <a:rPr lang="fr-FR" sz="3200" dirty="0" err="1">
                <a:latin typeface="Trebuchet MS" panose="020B0603020202020204" pitchFamily="34" charset="0"/>
              </a:rPr>
              <a:t>other</a:t>
            </a:r>
            <a:r>
              <a:rPr lang="fr-FR" sz="3200" dirty="0">
                <a:latin typeface="Trebuchet MS" panose="020B0603020202020204" pitchFamily="34" charset="0"/>
              </a:rPr>
              <a:t> issues.</a:t>
            </a:r>
          </a:p>
        </p:txBody>
      </p:sp>
    </p:spTree>
    <p:extLst>
      <p:ext uri="{BB962C8B-B14F-4D97-AF65-F5344CB8AC3E}">
        <p14:creationId xmlns:p14="http://schemas.microsoft.com/office/powerpoint/2010/main" val="1834226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30A7BCE-119B-4F06-A61D-BE078A952A2C}"/>
              </a:ext>
            </a:extLst>
          </p:cNvPr>
          <p:cNvSpPr txBox="1"/>
          <p:nvPr/>
        </p:nvSpPr>
        <p:spPr>
          <a:xfrm>
            <a:off x="213064" y="204186"/>
            <a:ext cx="11789546" cy="6463308"/>
          </a:xfrm>
          <a:prstGeom prst="rect">
            <a:avLst/>
          </a:prstGeom>
          <a:noFill/>
        </p:spPr>
        <p:txBody>
          <a:bodyPr wrap="square" rtlCol="0">
            <a:spAutoFit/>
          </a:bodyPr>
          <a:lstStyle/>
          <a:p>
            <a:r>
              <a:rPr lang="fr-FR" sz="2400" dirty="0">
                <a:latin typeface="Trebuchet MS" panose="020B0603020202020204" pitchFamily="34" charset="0"/>
              </a:rPr>
              <a:t>Bien sûr, certains enfants... ou les adultes n’éprouvent pas ces indices de façon uniforme.  Ils ont besoin d’apprendre à associer ces indices et d’autres avec le sommeil.  </a:t>
            </a:r>
          </a:p>
          <a:p>
            <a:endParaRPr lang="fr-FR" sz="2400" dirty="0">
              <a:latin typeface="Trebuchet MS" panose="020B0603020202020204" pitchFamily="34" charset="0"/>
            </a:endParaRPr>
          </a:p>
          <a:p>
            <a:r>
              <a:rPr lang="fr-FR" sz="2400" dirty="0">
                <a:latin typeface="Trebuchet MS" panose="020B0603020202020204" pitchFamily="34" charset="0"/>
              </a:rPr>
              <a:t>L’être humain est le seul animal qui peut planifier et délibérément reprogrammer la façon dont nous réagissons aux indices et aux déclencheurs…  Nous pouvons également aider d’autres personnes, comme les enfants, à reprogrammer leur façon de réagir. ~</a:t>
            </a:r>
          </a:p>
          <a:p>
            <a:endParaRPr lang="fr-FR" sz="2400" dirty="0">
              <a:latin typeface="Trebuchet MS" panose="020B0603020202020204" pitchFamily="34" charset="0"/>
            </a:endParaRPr>
          </a:p>
          <a:p>
            <a:r>
              <a:rPr lang="en-US" sz="2400" dirty="0">
                <a:latin typeface="Trebuchet MS" panose="020B0603020202020204" pitchFamily="34" charset="0"/>
              </a:rPr>
              <a:t>Of course, some children... or adults do not experience these cues consistently.  They need to learn to associate these and other clues with sleep. </a:t>
            </a:r>
          </a:p>
          <a:p>
            <a:endParaRPr lang="en-US" sz="2400" dirty="0">
              <a:latin typeface="Trebuchet MS" panose="020B0603020202020204" pitchFamily="34" charset="0"/>
            </a:endParaRPr>
          </a:p>
          <a:p>
            <a:r>
              <a:rPr lang="en-US" sz="2400" dirty="0">
                <a:latin typeface="Trebuchet MS" panose="020B0603020202020204" pitchFamily="34" charset="0"/>
              </a:rPr>
              <a:t>Humans are the only animals that can plan and deliberately reprogram how we respond to clues and triggers...  We can also help others, like children, reprogram how they respond. </a:t>
            </a:r>
          </a:p>
          <a:p>
            <a:endParaRPr lang="fr-FR" sz="3200" dirty="0">
              <a:latin typeface="Trebuchet MS" panose="020B0603020202020204" pitchFamily="34" charset="0"/>
            </a:endParaRPr>
          </a:p>
          <a:p>
            <a:endParaRPr lang="fr-FR" sz="2200" dirty="0">
              <a:latin typeface="Trebuchet MS" panose="020B0603020202020204" pitchFamily="34" charset="0"/>
            </a:endParaRPr>
          </a:p>
        </p:txBody>
      </p:sp>
    </p:spTree>
    <p:extLst>
      <p:ext uri="{BB962C8B-B14F-4D97-AF65-F5344CB8AC3E}">
        <p14:creationId xmlns:p14="http://schemas.microsoft.com/office/powerpoint/2010/main" val="902287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E6F73B9-6B18-435D-AE98-74FE8A31D54E}"/>
              </a:ext>
            </a:extLst>
          </p:cNvPr>
          <p:cNvSpPr txBox="1"/>
          <p:nvPr/>
        </p:nvSpPr>
        <p:spPr>
          <a:xfrm>
            <a:off x="142043" y="168676"/>
            <a:ext cx="4696287" cy="6555641"/>
          </a:xfrm>
          <a:prstGeom prst="rect">
            <a:avLst/>
          </a:prstGeom>
          <a:noFill/>
        </p:spPr>
        <p:txBody>
          <a:bodyPr wrap="square" rtlCol="0">
            <a:spAutoFit/>
          </a:bodyPr>
          <a:lstStyle/>
          <a:p>
            <a:r>
              <a:rPr lang="en-US" sz="2800" dirty="0"/>
              <a:t>There are hundreds, perhaps thousands of cues which impact sleep.</a:t>
            </a:r>
          </a:p>
          <a:p>
            <a:r>
              <a:rPr lang="en-US" sz="2800" dirty="0"/>
              <a:t>They include:</a:t>
            </a:r>
          </a:p>
          <a:p>
            <a:r>
              <a:rPr lang="en-US" sz="2800" dirty="0"/>
              <a:t>Internal chemistry</a:t>
            </a:r>
          </a:p>
          <a:p>
            <a:r>
              <a:rPr lang="en-US" sz="2800" dirty="0"/>
              <a:t>Circadian and Ultradian rhythms</a:t>
            </a:r>
          </a:p>
          <a:p>
            <a:r>
              <a:rPr lang="en-US" sz="2800" dirty="0"/>
              <a:t>Sights, to include colors and light</a:t>
            </a:r>
          </a:p>
          <a:p>
            <a:r>
              <a:rPr lang="en-US" sz="2800" dirty="0"/>
              <a:t>Sounds</a:t>
            </a:r>
          </a:p>
          <a:p>
            <a:r>
              <a:rPr lang="en-US" sz="2800" dirty="0"/>
              <a:t>Tastes</a:t>
            </a:r>
          </a:p>
          <a:p>
            <a:r>
              <a:rPr lang="en-US" sz="2800" dirty="0"/>
              <a:t>Smells</a:t>
            </a:r>
          </a:p>
          <a:p>
            <a:r>
              <a:rPr lang="en-US" sz="2800" dirty="0"/>
              <a:t>Touch and sense</a:t>
            </a:r>
          </a:p>
          <a:p>
            <a:r>
              <a:rPr lang="en-US" sz="2800" dirty="0"/>
              <a:t>Routines</a:t>
            </a:r>
          </a:p>
          <a:p>
            <a:r>
              <a:rPr lang="en-US" sz="2800" dirty="0"/>
              <a:t>People</a:t>
            </a:r>
          </a:p>
        </p:txBody>
      </p:sp>
      <p:sp>
        <p:nvSpPr>
          <p:cNvPr id="3" name="TextBox 2">
            <a:extLst>
              <a:ext uri="{FF2B5EF4-FFF2-40B4-BE49-F238E27FC236}">
                <a16:creationId xmlns:a16="http://schemas.microsoft.com/office/drawing/2014/main" id="{D9E4FA5B-4449-47F0-B806-F2FD43A273D5}"/>
              </a:ext>
            </a:extLst>
          </p:cNvPr>
          <p:cNvSpPr txBox="1"/>
          <p:nvPr/>
        </p:nvSpPr>
        <p:spPr>
          <a:xfrm>
            <a:off x="5699464" y="168676"/>
            <a:ext cx="6258757" cy="5693866"/>
          </a:xfrm>
          <a:prstGeom prst="rect">
            <a:avLst/>
          </a:prstGeom>
          <a:noFill/>
        </p:spPr>
        <p:txBody>
          <a:bodyPr wrap="square" rtlCol="0">
            <a:spAutoFit/>
          </a:bodyPr>
          <a:lstStyle/>
          <a:p>
            <a:r>
              <a:rPr lang="fr-FR" sz="2800" dirty="0"/>
              <a:t>Il y a des centaines, peut-être des milliers de repères qui ont un impact sur le sommeil.</a:t>
            </a:r>
          </a:p>
          <a:p>
            <a:r>
              <a:rPr lang="fr-FR" sz="2800" dirty="0"/>
              <a:t>Ils comprennent :</a:t>
            </a:r>
          </a:p>
          <a:p>
            <a:r>
              <a:rPr lang="fr-FR" sz="2800" dirty="0"/>
              <a:t>Chimie interne</a:t>
            </a:r>
          </a:p>
          <a:p>
            <a:r>
              <a:rPr lang="fr-FR" sz="2800" dirty="0"/>
              <a:t>Rythmes circadiens et ultradiens</a:t>
            </a:r>
          </a:p>
          <a:p>
            <a:r>
              <a:rPr lang="fr-FR" sz="2800" dirty="0"/>
              <a:t>Sites, pour inclure des couleurs et lumière</a:t>
            </a:r>
          </a:p>
          <a:p>
            <a:r>
              <a:rPr lang="fr-FR" sz="2800" dirty="0"/>
              <a:t>Sons</a:t>
            </a:r>
          </a:p>
          <a:p>
            <a:r>
              <a:rPr lang="fr-FR" sz="2800" dirty="0"/>
              <a:t>Goûts</a:t>
            </a:r>
          </a:p>
          <a:p>
            <a:r>
              <a:rPr lang="fr-FR" sz="2800" dirty="0"/>
              <a:t>Odeurs</a:t>
            </a:r>
          </a:p>
          <a:p>
            <a:r>
              <a:rPr lang="fr-FR" sz="2800" dirty="0"/>
              <a:t>Toucher et sentir</a:t>
            </a:r>
          </a:p>
          <a:p>
            <a:r>
              <a:rPr lang="fr-FR" sz="2800" dirty="0"/>
              <a:t>Routines</a:t>
            </a:r>
          </a:p>
          <a:p>
            <a:r>
              <a:rPr lang="fr-FR" sz="2800" dirty="0"/>
              <a:t>Gens</a:t>
            </a:r>
          </a:p>
        </p:txBody>
      </p:sp>
    </p:spTree>
    <p:extLst>
      <p:ext uri="{BB962C8B-B14F-4D97-AF65-F5344CB8AC3E}">
        <p14:creationId xmlns:p14="http://schemas.microsoft.com/office/powerpoint/2010/main" val="18652164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62521-F292-4B68-94A1-65EDD045AAA1}"/>
              </a:ext>
            </a:extLst>
          </p:cNvPr>
          <p:cNvSpPr>
            <a:spLocks noGrp="1"/>
          </p:cNvSpPr>
          <p:nvPr>
            <p:ph type="title"/>
          </p:nvPr>
        </p:nvSpPr>
        <p:spPr>
          <a:xfrm>
            <a:off x="685801" y="609600"/>
            <a:ext cx="10131425" cy="38469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6975F170-EFA7-4E41-BA88-5ABCFACA070B}"/>
              </a:ext>
            </a:extLst>
          </p:cNvPr>
          <p:cNvSpPr>
            <a:spLocks noGrp="1"/>
          </p:cNvSpPr>
          <p:nvPr>
            <p:ph idx="1"/>
          </p:nvPr>
        </p:nvSpPr>
        <p:spPr>
          <a:xfrm>
            <a:off x="685801" y="1171853"/>
            <a:ext cx="10131425" cy="4619348"/>
          </a:xfrm>
        </p:spPr>
        <p:txBody>
          <a:bodyPr>
            <a:normAutofit fontScale="92500"/>
          </a:bodyPr>
          <a:lstStyle/>
          <a:p>
            <a:r>
              <a:rPr lang="fr-FR" sz="2800" dirty="0">
                <a:latin typeface="Trebuchet MS" panose="020B0603020202020204" pitchFamily="34" charset="0"/>
              </a:rPr>
              <a:t>Fixez un horaire de sommeil et </a:t>
            </a:r>
            <a:r>
              <a:rPr lang="fr-FR" sz="2800" dirty="0" err="1">
                <a:latin typeface="Trebuchet MS" panose="020B0603020202020204" pitchFamily="34" charset="0"/>
              </a:rPr>
              <a:t>gardez-le</a:t>
            </a:r>
            <a:r>
              <a:rPr lang="fr-FR" sz="2800" dirty="0">
                <a:latin typeface="Trebuchet MS" panose="020B0603020202020204" pitchFamily="34" charset="0"/>
              </a:rPr>
              <a:t> dans les 1/2 heure tous les soirs de la semaine. un horaire régulier aide à conditionner votre corps à s’attendre à dormir à certains moments.</a:t>
            </a:r>
          </a:p>
          <a:p>
            <a:r>
              <a:rPr lang="fr-FR" sz="2800" dirty="0">
                <a:latin typeface="Trebuchet MS" panose="020B0603020202020204" pitchFamily="34" charset="0"/>
              </a:rPr>
              <a:t> Les routines sont des indices cruciaux auxquels notre corps et notre esprit apprennent à répondre:</a:t>
            </a:r>
          </a:p>
          <a:p>
            <a:r>
              <a:rPr lang="fr-FR" sz="2800" dirty="0">
                <a:latin typeface="Trebuchet MS" panose="020B0603020202020204" pitchFamily="34" charset="0"/>
              </a:rPr>
              <a:t>  Les jeunes enfants peuvent faire la sieste, </a:t>
            </a:r>
          </a:p>
          <a:p>
            <a:r>
              <a:rPr lang="fr-FR" sz="2800" dirty="0">
                <a:latin typeface="Trebuchet MS" panose="020B0603020202020204" pitchFamily="34" charset="0"/>
              </a:rPr>
              <a:t>Les nourrissons doivent faire des siestes fréquentes </a:t>
            </a:r>
            <a:r>
              <a:rPr lang="fr-FR" sz="2800" dirty="0" err="1">
                <a:latin typeface="Trebuchet MS" panose="020B0603020202020204" pitchFamily="34" charset="0"/>
              </a:rPr>
              <a:t>etles</a:t>
            </a:r>
            <a:r>
              <a:rPr lang="fr-FR" sz="2800" dirty="0">
                <a:latin typeface="Trebuchet MS" panose="020B0603020202020204" pitchFamily="34" charset="0"/>
              </a:rPr>
              <a:t> tout-petits devraient faire la sieste. Les enfants doivent respecter le même horaire, dans un délai d’une demi-heure autant que possible sept jours par semaine.</a:t>
            </a:r>
            <a:endParaRPr lang="en-US" sz="2800" dirty="0">
              <a:latin typeface="Trebuchet MS" panose="020B0603020202020204" pitchFamily="34" charset="0"/>
            </a:endParaRPr>
          </a:p>
          <a:p>
            <a:endParaRPr lang="en-US" dirty="0"/>
          </a:p>
        </p:txBody>
      </p:sp>
    </p:spTree>
    <p:extLst>
      <p:ext uri="{BB962C8B-B14F-4D97-AF65-F5344CB8AC3E}">
        <p14:creationId xmlns:p14="http://schemas.microsoft.com/office/powerpoint/2010/main" val="1670312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F64BF-6704-4254-8F39-E0754F6F72CA}"/>
              </a:ext>
            </a:extLst>
          </p:cNvPr>
          <p:cNvSpPr>
            <a:spLocks noGrp="1"/>
          </p:cNvSpPr>
          <p:nvPr>
            <p:ph type="title"/>
          </p:nvPr>
        </p:nvSpPr>
        <p:spPr>
          <a:xfrm>
            <a:off x="685801" y="424797"/>
            <a:ext cx="45719" cy="4572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9CF4FAC3-4C83-4EC6-B50C-6A494F569787}"/>
              </a:ext>
            </a:extLst>
          </p:cNvPr>
          <p:cNvSpPr>
            <a:spLocks noGrp="1"/>
          </p:cNvSpPr>
          <p:nvPr>
            <p:ph idx="1"/>
          </p:nvPr>
        </p:nvSpPr>
        <p:spPr>
          <a:xfrm>
            <a:off x="685801" y="470517"/>
            <a:ext cx="10131425" cy="6693763"/>
          </a:xfrm>
        </p:spPr>
        <p:txBody>
          <a:bodyPr/>
          <a:lstStyle/>
          <a:p>
            <a:r>
              <a:rPr lang="en-US" sz="3200" dirty="0">
                <a:latin typeface="Trebuchet MS" panose="020B0603020202020204" pitchFamily="34" charset="0"/>
              </a:rPr>
              <a:t>Set a sleep schedule and keep it within 1/2 hours every night of the week. A regular schedule helps condition your body to expect to sleep at certain times.</a:t>
            </a:r>
          </a:p>
          <a:p>
            <a:r>
              <a:rPr lang="en-US" sz="3200" dirty="0">
                <a:latin typeface="Trebuchet MS" panose="020B0603020202020204" pitchFamily="34" charset="0"/>
              </a:rPr>
              <a:t> Routines are crucial clues that our body and mind learn to respond to:</a:t>
            </a:r>
          </a:p>
          <a:p>
            <a:r>
              <a:rPr lang="en-US" sz="3200" dirty="0">
                <a:latin typeface="Trebuchet MS" panose="020B0603020202020204" pitchFamily="34" charset="0"/>
              </a:rPr>
              <a:t>  Young children can take a nap, </a:t>
            </a:r>
          </a:p>
          <a:p>
            <a:r>
              <a:rPr lang="en-US" sz="3200" dirty="0">
                <a:latin typeface="Trebuchet MS" panose="020B0603020202020204" pitchFamily="34" charset="0"/>
              </a:rPr>
              <a:t>Infants should take frequent naps and toddlers should take a nap. Children must follow the same schedule, within half an hour as much as possible seven days a week.</a:t>
            </a:r>
          </a:p>
          <a:p>
            <a:endParaRPr lang="en-US" sz="1800" dirty="0">
              <a:latin typeface="Trebuchet MS" panose="020B0603020202020204" pitchFamily="34" charset="0"/>
            </a:endParaRPr>
          </a:p>
          <a:p>
            <a:endParaRPr lang="en-US" dirty="0"/>
          </a:p>
        </p:txBody>
      </p:sp>
    </p:spTree>
    <p:extLst>
      <p:ext uri="{BB962C8B-B14F-4D97-AF65-F5344CB8AC3E}">
        <p14:creationId xmlns:p14="http://schemas.microsoft.com/office/powerpoint/2010/main" val="26658601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35F11-6AC0-42C1-9294-9F88D4B7327C}"/>
              </a:ext>
            </a:extLst>
          </p:cNvPr>
          <p:cNvSpPr>
            <a:spLocks noGrp="1"/>
          </p:cNvSpPr>
          <p:nvPr>
            <p:ph type="title"/>
          </p:nvPr>
        </p:nvSpPr>
        <p:spPr>
          <a:xfrm>
            <a:off x="685801" y="609600"/>
            <a:ext cx="10131425" cy="2506462"/>
          </a:xfrm>
        </p:spPr>
        <p:txBody>
          <a:bodyPr>
            <a:normAutofit/>
          </a:bodyPr>
          <a:lstStyle/>
          <a:p>
            <a:pPr algn="ctr"/>
            <a:r>
              <a:rPr lang="fr-FR" sz="4400" dirty="0">
                <a:latin typeface="Trebuchet MS" panose="020B0603020202020204" pitchFamily="34" charset="0"/>
              </a:rPr>
              <a:t>Tôt au lit, tôt pour se lever.</a:t>
            </a:r>
            <a:br>
              <a:rPr lang="fr-FR" sz="4400" dirty="0">
                <a:latin typeface="Trebuchet MS" panose="020B0603020202020204" pitchFamily="34" charset="0"/>
              </a:rPr>
            </a:br>
            <a:r>
              <a:rPr lang="fr-FR" sz="4400" dirty="0" err="1">
                <a:latin typeface="Trebuchet MS" panose="020B0603020202020204" pitchFamily="34" charset="0"/>
              </a:rPr>
              <a:t>Early</a:t>
            </a:r>
            <a:r>
              <a:rPr lang="fr-FR" sz="4400" dirty="0">
                <a:latin typeface="Trebuchet MS" panose="020B0603020202020204" pitchFamily="34" charset="0"/>
              </a:rPr>
              <a:t> to </a:t>
            </a:r>
            <a:r>
              <a:rPr lang="fr-FR" sz="4400" dirty="0" err="1">
                <a:latin typeface="Trebuchet MS" panose="020B0603020202020204" pitchFamily="34" charset="0"/>
              </a:rPr>
              <a:t>bed</a:t>
            </a:r>
            <a:r>
              <a:rPr lang="fr-FR" sz="4400" dirty="0">
                <a:latin typeface="Trebuchet MS" panose="020B0603020202020204" pitchFamily="34" charset="0"/>
              </a:rPr>
              <a:t>, </a:t>
            </a:r>
            <a:r>
              <a:rPr lang="fr-FR" sz="4400" dirty="0" err="1">
                <a:latin typeface="Trebuchet MS" panose="020B0603020202020204" pitchFamily="34" charset="0"/>
              </a:rPr>
              <a:t>early</a:t>
            </a:r>
            <a:r>
              <a:rPr lang="fr-FR" sz="4400" dirty="0">
                <a:latin typeface="Trebuchet MS" panose="020B0603020202020204" pitchFamily="34" charset="0"/>
              </a:rPr>
              <a:t> to </a:t>
            </a:r>
            <a:r>
              <a:rPr lang="fr-FR" sz="4400" dirty="0" err="1">
                <a:latin typeface="Trebuchet MS" panose="020B0603020202020204" pitchFamily="34" charset="0"/>
              </a:rPr>
              <a:t>rise</a:t>
            </a:r>
            <a:r>
              <a:rPr lang="fr-FR" sz="4400" dirty="0">
                <a:latin typeface="Trebuchet MS" panose="020B0603020202020204" pitchFamily="34" charset="0"/>
              </a:rPr>
              <a:t>.</a:t>
            </a:r>
            <a:endParaRPr lang="en-US" sz="4400" dirty="0">
              <a:latin typeface="Trebuchet MS" panose="020B0603020202020204" pitchFamily="34" charset="0"/>
            </a:endParaRPr>
          </a:p>
        </p:txBody>
      </p:sp>
      <p:sp>
        <p:nvSpPr>
          <p:cNvPr id="3" name="Content Placeholder 2">
            <a:extLst>
              <a:ext uri="{FF2B5EF4-FFF2-40B4-BE49-F238E27FC236}">
                <a16:creationId xmlns:a16="http://schemas.microsoft.com/office/drawing/2014/main" id="{2803B947-D3FC-4C88-9B9B-7C8D231C4ACD}"/>
              </a:ext>
            </a:extLst>
          </p:cNvPr>
          <p:cNvSpPr>
            <a:spLocks noGrp="1"/>
          </p:cNvSpPr>
          <p:nvPr>
            <p:ph idx="1"/>
          </p:nvPr>
        </p:nvSpPr>
        <p:spPr/>
        <p:txBody>
          <a:bodyPr>
            <a:normAutofit/>
          </a:bodyPr>
          <a:lstStyle/>
          <a:p>
            <a:endParaRPr lang="fr-FR" sz="3200" dirty="0">
              <a:latin typeface="Trebuchet MS" panose="020B0603020202020204" pitchFamily="34" charset="0"/>
            </a:endParaRPr>
          </a:p>
        </p:txBody>
      </p:sp>
    </p:spTree>
    <p:extLst>
      <p:ext uri="{BB962C8B-B14F-4D97-AF65-F5344CB8AC3E}">
        <p14:creationId xmlns:p14="http://schemas.microsoft.com/office/powerpoint/2010/main" val="40589372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{FFC3C419-8837-4889-9D52-D231CDC0AB64}tf03457452</Template>
  <TotalTime>277</TotalTime>
  <Words>1849</Words>
  <Application>Microsoft Office PowerPoint</Application>
  <PresentationFormat>Widescreen</PresentationFormat>
  <Paragraphs>129</Paragraphs>
  <Slides>32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Calibri</vt:lpstr>
      <vt:lpstr>Calibri Light</vt:lpstr>
      <vt:lpstr>Trebuchet MS</vt:lpstr>
      <vt:lpstr>Celestial</vt:lpstr>
      <vt:lpstr>Sommeil: Comment obtenir une bonne nuit de sommeil et comment aider quelqu’un d’autre à obtenir une bonne nuit de sommeil. How to get a good night’s sleep or help others do the same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Tôt au lit, tôt pour se lever. Early to bed, early to rise.</vt:lpstr>
      <vt:lpstr>Évitez de trop dormir ou trop peu Avoid sleeping too much or too little</vt:lpstr>
      <vt:lpstr>PowerPoint Presentation</vt:lpstr>
      <vt:lpstr>Bain chaud ou douche Warm shower or bath</vt:lpstr>
      <vt:lpstr>Le lit est pour dormir. Bed is for sleeping.</vt:lpstr>
      <vt:lpstr>PowerPoint Presentation</vt:lpstr>
      <vt:lpstr>Évitez les stimulants comme la caféine et la nicotine  Évitez le chocolat dans les 90 minutes qui s’ont après le coucher.  Avoid stimulants such as caffeine and nicotine  Avoid chocolate within 90 minutes of bed.</vt:lpstr>
      <vt:lpstr>Gardez le sucre raffiné ou le sirop de maïs à haute teneur en fructose au minimum et ne consommez pas non plus dans les 4 heures suivant votre lit. Il est préférable de les éliminer. Keep refined sugar or high fructose corn syrup to a minimum and do not consume either within 4 hours of going to bed. Eliminating them is best.</vt:lpstr>
      <vt:lpstr>Évitez l’alcool, bien qu’il puisse vous aider à dormir, il sera plus difficile d’obtenir une bonne nuit de sommeil.  Avoid alcohol, while it may help you to get to sleep, it will make it more difficult to get a good night’s sleep.</vt:lpstr>
      <vt:lpstr>Dormez dans une chambre fraîche (pas froide) et un lit chaud (pas chaud) confortable. 65 f, 18 c est idéal pour la plupart.  Sleep in a cool (not cold) room and warm (not hot) comfortable bed. 65 f, 18 c is ideal for most.</vt:lpstr>
      <vt:lpstr>Gardez une bonne routine d’exercice (inclure quelque chose d’aérobie comme une bonne promenade), mais pas dans les deux heures suivant le coucher.  L’exercice sécuritaire est extrêmement important pour les enfants handicapés... comme tout le monde.  Keep up a good exercise routine (include something aerobic such as a good walk), but not within two hours of bedtime.  Safe exercise is extremely important for children with disabilities... just like everyone else.</vt:lpstr>
      <vt:lpstr>PowerPoint Presentation</vt:lpstr>
      <vt:lpstr>Ne pas manger un grand repas 3-4 heures avant d’aller au lit  Do Not eat a large meal within 3-4 hours of going to bed</vt:lpstr>
      <vt:lpstr>Assurez-vous d’obtenir une bonne exposition à la lumière naturelle  Make sure to get good exposure to natural light </vt:lpstr>
      <vt:lpstr>Éliminez la lumière et distrayez autant que possible le bruit pendant le sommeil.  Il y a quelques sons qui peuvent être associés au sommeil.  Eliminate light, and distracting noise as much as possible while sleeping.  There are some sounds which may be associated with sleep. </vt:lpstr>
      <vt:lpstr>Ne ruminez pas sur les problèmes qui vous causent du stress juste avant ou au coucher.  Évitez autant que possible le stress et la discorde avec les enfants pendant cette période.  Do Not ruminate over issues that cause you stress right before or at bedtime.  Avoid stress and discord with children during this time… as much as possible.</vt:lpstr>
      <vt:lpstr>Peut aider... Calmant les couleurs douces dans la chambre à coucher.  Endroit sûr et sûr pour dormir, lesté blanchi (pas plus de 15% du poids corporel), la lecture à l’enfant à côté de leur lit à l’aide d’une lumière douce.  May help...Calming soft colors in bedroom.  Safe, secure place to sleep, weighted blanked (no more than 15% of body weight), reading to child next to their bed using a soft light.</vt:lpstr>
      <vt:lpstr>Avant d’utiliser des médicaments, veuillez consulter le médecin de l’enfant.  Before using medications, please consult the child's physician.   </vt:lpstr>
      <vt:lpstr>Musique, relaxation et sommeil.  Avoir de la musique, se détendre pour l’enfant qui est associé uniquement au sommeil.  La musique peut également être utile avec les transitions si elle n’est associée qu’à cette transition.  Music, Relaxation, and Sleep.  Have music, relaxing for the child that is associated only with sleep.  Music can also be helpful with transitions if it is associated only with that transition.</vt:lpstr>
      <vt:lpstr>Parfums et huiles essentielles pour le sommeil: Certaines odeurs peuvent être utiles pour le sommeil.  Deux que j’aime particulièrement sont la lavande et ylang ylang. Avoid fires. Éviter les incendies.  Scents and essential oils for sleep:  Some smells can be helpful for sleep.  Two I especially like are lavender and ylang ylang. Avoid fires</vt:lpstr>
      <vt:lpstr>Aliments légers et tisanes pour le sommeil.  Petites quantités de fromage faible en gras, lait, pistaches, bananes, noix, cerises acidulées, céleri.  Et les thés : camomille, fenouil et valériane.  Pour les liquides, pas plus de 1/2 tasse et au moins 30 minutes avant le coucher. Light foods and herbal teas for sleep.  Small amounts of low fat cheese, milk, pistachios, bananas, walnuts, tart cherries, celery.  And teas:  chamomile, fennel, and valerian.  For liquids, no more than 1/2 cup and at least 30 minutes before bed.</vt:lpstr>
      <vt:lpstr>les nourrissons et les jeunes enfants devraient faire la sieste.  Pour la plupart des enfants plus âgés et des adultes, la sieste perturbe le cycle du sommeil pour inclure les produits chimiques qui régulent le sommeil et l’éveil.  infants and young children should nap.  For most older children and adults, napping disrupts the sleep cycle to include the chemicals that regulate sleep and wakefulness.</vt:lpstr>
      <vt:lpstr>Souffler tranquillement de grosses bulles, comme une activité, avant le sommeil peut aider certains enfants.  Dire bonne nuit aux parties du corps, en commençant par les ateils et en se déplaçant vers le haut, peut aider certains.  Quietly blowing BIG bubbles, as an activity, before sleep can help some children.  Saying good night to the body parts, starting at the toes and moving up, can help some.</vt:lpstr>
      <vt:lpstr>questionne???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Sommeil: Comment obtenir une bonne nuit de sommeil et comment aider quelqu’un d’autre à obtenir une bonne nuit de sommeil.</dc:title>
  <dc:creator>Pete Petersen</dc:creator>
  <cp:lastModifiedBy>Pete Petersen</cp:lastModifiedBy>
  <cp:revision>62</cp:revision>
  <dcterms:created xsi:type="dcterms:W3CDTF">2021-03-06T15:35:22Z</dcterms:created>
  <dcterms:modified xsi:type="dcterms:W3CDTF">2021-04-09T00:36:09Z</dcterms:modified>
</cp:coreProperties>
</file>